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67"/>
  </p:notesMasterIdLst>
  <p:sldIdLst>
    <p:sldId id="256" r:id="rId2"/>
    <p:sldId id="258" r:id="rId3"/>
    <p:sldId id="260" r:id="rId4"/>
    <p:sldId id="348" r:id="rId5"/>
    <p:sldId id="343" r:id="rId6"/>
    <p:sldId id="344" r:id="rId7"/>
    <p:sldId id="345" r:id="rId8"/>
    <p:sldId id="346" r:id="rId9"/>
    <p:sldId id="349" r:id="rId10"/>
    <p:sldId id="317" r:id="rId11"/>
    <p:sldId id="347" r:id="rId12"/>
    <p:sldId id="364" r:id="rId13"/>
    <p:sldId id="351" r:id="rId14"/>
    <p:sldId id="350" r:id="rId15"/>
    <p:sldId id="352" r:id="rId16"/>
    <p:sldId id="356" r:id="rId17"/>
    <p:sldId id="372" r:id="rId18"/>
    <p:sldId id="354" r:id="rId19"/>
    <p:sldId id="353" r:id="rId20"/>
    <p:sldId id="355" r:id="rId21"/>
    <p:sldId id="357" r:id="rId22"/>
    <p:sldId id="358" r:id="rId23"/>
    <p:sldId id="359" r:id="rId24"/>
    <p:sldId id="360" r:id="rId25"/>
    <p:sldId id="361" r:id="rId26"/>
    <p:sldId id="362" r:id="rId27"/>
    <p:sldId id="363" r:id="rId28"/>
    <p:sldId id="365" r:id="rId29"/>
    <p:sldId id="367" r:id="rId30"/>
    <p:sldId id="368" r:id="rId31"/>
    <p:sldId id="369" r:id="rId32"/>
    <p:sldId id="370" r:id="rId33"/>
    <p:sldId id="371" r:id="rId34"/>
    <p:sldId id="381" r:id="rId35"/>
    <p:sldId id="382" r:id="rId36"/>
    <p:sldId id="383" r:id="rId37"/>
    <p:sldId id="384" r:id="rId38"/>
    <p:sldId id="366" r:id="rId39"/>
    <p:sldId id="386" r:id="rId40"/>
    <p:sldId id="385" r:id="rId41"/>
    <p:sldId id="387" r:id="rId42"/>
    <p:sldId id="388" r:id="rId43"/>
    <p:sldId id="389" r:id="rId44"/>
    <p:sldId id="390" r:id="rId45"/>
    <p:sldId id="391" r:id="rId46"/>
    <p:sldId id="392" r:id="rId47"/>
    <p:sldId id="393" r:id="rId48"/>
    <p:sldId id="394" r:id="rId49"/>
    <p:sldId id="395" r:id="rId50"/>
    <p:sldId id="396" r:id="rId51"/>
    <p:sldId id="397" r:id="rId52"/>
    <p:sldId id="398" r:id="rId53"/>
    <p:sldId id="399" r:id="rId54"/>
    <p:sldId id="373" r:id="rId55"/>
    <p:sldId id="378" r:id="rId56"/>
    <p:sldId id="374" r:id="rId57"/>
    <p:sldId id="375" r:id="rId58"/>
    <p:sldId id="376" r:id="rId59"/>
    <p:sldId id="377" r:id="rId60"/>
    <p:sldId id="379" r:id="rId61"/>
    <p:sldId id="380" r:id="rId62"/>
    <p:sldId id="270" r:id="rId63"/>
    <p:sldId id="263" r:id="rId64"/>
    <p:sldId id="265" r:id="rId65"/>
    <p:sldId id="275" r:id="rId66"/>
  </p:sldIdLst>
  <p:sldSz cx="9144000" cy="5143500" type="screen16x9"/>
  <p:notesSz cx="6858000" cy="9144000"/>
  <p:embeddedFontLst>
    <p:embeddedFont>
      <p:font typeface="Cascadia Mono" panose="020B0609020000020004" pitchFamily="49" charset="0"/>
      <p:regular r:id="rId68"/>
      <p:bold r:id="rId69"/>
      <p:italic r:id="rId70"/>
      <p:boldItalic r:id="rId71"/>
    </p:embeddedFont>
    <p:embeddedFont>
      <p:font typeface="Consolas" panose="020B0609020204030204" pitchFamily="49" charset="0"/>
      <p:regular r:id="rId72"/>
      <p:bold r:id="rId73"/>
      <p:italic r:id="rId74"/>
      <p:boldItalic r:id="rId75"/>
    </p:embeddedFont>
    <p:embeddedFont>
      <p:font typeface="Hammersmith One" panose="02010703030501060504" pitchFamily="2" charset="0"/>
      <p:regular r:id="rId76"/>
    </p:embeddedFont>
    <p:embeddedFont>
      <p:font typeface="Source Sans Pro" panose="020B050303040302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23CE10-83FF-47DA-89D2-9009D815A9A8}">
  <a:tblStyle styleId="{3723CE10-83FF-47DA-89D2-9009D815A9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85755" autoAdjust="0"/>
  </p:normalViewPr>
  <p:slideViewPr>
    <p:cSldViewPr snapToGrid="0">
      <p:cViewPr varScale="1">
        <p:scale>
          <a:sx n="67" d="100"/>
          <a:sy n="67" d="100"/>
        </p:scale>
        <p:origin x="112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than Wilson" userId="622220c9-5e7c-4955-a7c5-4d64b790f7c8" providerId="ADAL" clId="{440F1A42-06CA-4A2E-8226-1CFBBCC6B18D}"/>
    <pc:docChg chg="delSld delMainMaster">
      <pc:chgData name="Ethan Wilson" userId="622220c9-5e7c-4955-a7c5-4d64b790f7c8" providerId="ADAL" clId="{440F1A42-06CA-4A2E-8226-1CFBBCC6B18D}" dt="2024-11-07T18:41:19.717" v="0" actId="47"/>
      <pc:docMkLst>
        <pc:docMk/>
      </pc:docMkLst>
      <pc:sldChg chg="del">
        <pc:chgData name="Ethan Wilson" userId="622220c9-5e7c-4955-a7c5-4d64b790f7c8" providerId="ADAL" clId="{440F1A42-06CA-4A2E-8226-1CFBBCC6B18D}" dt="2024-11-07T18:41:19.717" v="0" actId="47"/>
        <pc:sldMkLst>
          <pc:docMk/>
          <pc:sldMk cId="0" sldId="307"/>
        </pc:sldMkLst>
      </pc:sldChg>
      <pc:sldMasterChg chg="del delSldLayout">
        <pc:chgData name="Ethan Wilson" userId="622220c9-5e7c-4955-a7c5-4d64b790f7c8" providerId="ADAL" clId="{440F1A42-06CA-4A2E-8226-1CFBBCC6B18D}" dt="2024-11-07T18:41:19.717" v="0" actId="47"/>
        <pc:sldMasterMkLst>
          <pc:docMk/>
          <pc:sldMasterMk cId="0" sldId="2147483672"/>
        </pc:sldMasterMkLst>
        <pc:sldLayoutChg chg="del">
          <pc:chgData name="Ethan Wilson" userId="622220c9-5e7c-4955-a7c5-4d64b790f7c8" providerId="ADAL" clId="{440F1A42-06CA-4A2E-8226-1CFBBCC6B18D}" dt="2024-11-07T18:41:19.717" v="0" actId="47"/>
          <pc:sldLayoutMkLst>
            <pc:docMk/>
            <pc:sldMasterMk cId="0" sldId="2147483672"/>
            <pc:sldLayoutMk cId="0"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c8c653ffb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9c8c653ffb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72A2A-8C7D-4D0B-3A0E-0B84CEF69B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5FF93D-A471-0D5F-7906-A11A521B462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546D420-4869-59FB-9A4E-5E6626D8B258}"/>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13397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example shows a multivalued attribute for </a:t>
            </a:r>
            <a:r>
              <a:rPr lang="en-US" dirty="0" err="1"/>
              <a:t>someones</a:t>
            </a:r>
            <a:r>
              <a:rPr lang="en-US" dirty="0"/>
              <a:t> addresses and phone numbers. Someone could have multiple addresses, and multiple phones at each address. </a:t>
            </a:r>
          </a:p>
        </p:txBody>
      </p:sp>
    </p:spTree>
    <p:extLst>
      <p:ext uri="{BB962C8B-B14F-4D97-AF65-F5344CB8AC3E}">
        <p14:creationId xmlns:p14="http://schemas.microsoft.com/office/powerpoint/2010/main" val="1111115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DE35-8E76-EA05-A612-3A80B425B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3253A3-A952-EB9F-348F-5FFE514CD88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09B5C6F-26C7-0CD7-F5BD-70F4A73AB51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6446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65522-D673-1EF1-B271-C723C61EC5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96939-C10B-8FD6-D9AF-A2FE7557F8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3E5F3C-01DE-A72F-25D4-70D65318D2F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4076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18E1F-A2EF-3431-9310-0D91B9E1C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073B3A-74BD-F99A-FA66-918AB33E688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2953FBC-49D1-F8F1-5AB8-8EE725CFE2F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8046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E6CB3-6BD9-6E58-AFFB-D65038655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4B41A-0E0F-47EB-6705-ED1D40B0158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4BEF4C1-9D05-C15A-16B3-819B9554B9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6457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0096D017-DAD8-CFB9-ACC2-F4EF2B037755}"/>
            </a:ext>
          </a:extLst>
        </p:cNvPr>
        <p:cNvGrpSpPr/>
        <p:nvPr/>
      </p:nvGrpSpPr>
      <p:grpSpPr>
        <a:xfrm>
          <a:off x="0" y="0"/>
          <a:ext cx="0" cy="0"/>
          <a:chOff x="0" y="0"/>
          <a:chExt cx="0" cy="0"/>
        </a:xfrm>
      </p:grpSpPr>
      <p:sp>
        <p:nvSpPr>
          <p:cNvPr id="401" name="Google Shape;401;ga6a9e8cae7_0_434:notes">
            <a:extLst>
              <a:ext uri="{FF2B5EF4-FFF2-40B4-BE49-F238E27FC236}">
                <a16:creationId xmlns:a16="http://schemas.microsoft.com/office/drawing/2014/main" id="{96A28E39-922F-AAAE-85F0-E1AC20F007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6a9e8cae7_0_434:notes">
            <a:extLst>
              <a:ext uri="{FF2B5EF4-FFF2-40B4-BE49-F238E27FC236}">
                <a16:creationId xmlns:a16="http://schemas.microsoft.com/office/drawing/2014/main" id="{639FA89A-E34D-41AA-1C7C-493AF3226B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117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09BF4-DE5D-70E6-56E2-30DFBF32B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F5FCE-B282-77B7-9C0D-32039BC58C3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025CC4B-4E5B-0F46-DD2A-A08829C2879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7176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3C2A3-3BEE-3296-50DF-A13DCDFAC5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B991B-57E6-F368-8C8D-E9792668A0F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F4BED0-D22E-7484-9218-594FB502F5F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0079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C98EB-4B7E-E712-94DD-9616A6A700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51784-3E88-754B-49D2-0DB6BA2438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D7FD622-4D48-A7A3-05C1-AE7E1922958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2834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6a9e8cae7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6a9e8cae7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9450F-6D0E-F3CC-3723-4AD494B30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C2B2B-634C-BA6C-49E4-0D2B03118E5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9C508B9-47CC-4F37-2326-9F168B56F8B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2319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446B0-5E1F-12D9-09B1-A850BBFB9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77A79-399A-6D5C-B48A-4E6CD37EDC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F28FB36-EC6E-5615-A6B5-0DE9C9F08BA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239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C6AEE-CE00-EDF0-369F-9072AC764F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CF89D9-2E53-525B-34B3-7A97F00F040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0E3F7B0-DF12-9055-B15F-F2198402530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0667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08655-D821-85FB-8948-40E3BD437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562B8-C064-3010-46EF-4ABC4E8E6B7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EB13921-11DA-A98E-6174-D6A941A5077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544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4CF1F-620C-0FAA-F925-F1121CE80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AC965-2ACA-0EF8-C151-364ED56C01D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AAA095E-DCF6-7D47-DC5B-4877D0A9FE4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8584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506FD-26B1-EBFB-5FE5-8869A1825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02B22-86A7-AD4C-EDD6-D56C6A78A65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35C06CA-54E5-1E81-511E-CCBA6EF9E42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8196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6446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34C15-5DEE-76B7-AE3C-A46C5A116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2FB87D-E228-C871-B67F-A7B74541198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9083B3-4163-EEFB-78FE-BDA7324F85B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7582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DEE02-2205-2151-2116-099B3A0C3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8906DB-7BB8-D689-AF56-AE817435932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71788C2-B1B4-BE5C-F3D0-10D0CCACA2A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6944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CD7BF-454B-87A3-FE9C-F35CDF3DAC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3308B-6165-593A-FC66-7B7F3DBF22B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DB6B475-90E0-E486-DC41-A98B77A2EF9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778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a6a9e8cae7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6a9e8cae7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9A9CB-A32D-BA58-3810-346290761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23BA2-709F-AA9C-2C75-0B962FC047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01077D0-A2D3-C680-4087-5A07949812C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6562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543D4-1F67-FCB4-5A43-728C9BD6F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947E99-202B-E7DA-C2FD-2114EDD5B11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FE5CA08-5CF3-F3E7-BC8E-8344F9AA68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4563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C3681-BE2D-52A4-78E2-9FF1C6AB6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79789-E201-0FC2-0182-1737EBB522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63CC975-DA30-9C76-252A-3E60CA2FCC2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0270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DC810-58BB-9BED-26D3-837FD1949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A1424-D759-98CC-8B51-E333BAD0D7E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D405797-2801-D852-26E0-0607AA50E51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0090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2FF5F-7A42-62C4-AC57-D0D4C9C80A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5A12C-5419-6830-5021-12C14EC8FCA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5E845F4-B0FD-1826-3EA0-0071C16CA4E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7466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a6a9e8cae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a6a9e8cae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a631c3065b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a631c3065b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6a9e8cae7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6a9e8cae7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a6a9e8cae7_0_18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a6a9e8cae7_0_18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5AF5175C-6BD5-95A8-7C01-F336C76041C7}"/>
            </a:ext>
          </a:extLst>
        </p:cNvPr>
        <p:cNvGrpSpPr/>
        <p:nvPr/>
      </p:nvGrpSpPr>
      <p:grpSpPr>
        <a:xfrm>
          <a:off x="0" y="0"/>
          <a:ext cx="0" cy="0"/>
          <a:chOff x="0" y="0"/>
          <a:chExt cx="0" cy="0"/>
        </a:xfrm>
      </p:grpSpPr>
      <p:sp>
        <p:nvSpPr>
          <p:cNvPr id="401" name="Google Shape;401;ga6a9e8cae7_0_434:notes">
            <a:extLst>
              <a:ext uri="{FF2B5EF4-FFF2-40B4-BE49-F238E27FC236}">
                <a16:creationId xmlns:a16="http://schemas.microsoft.com/office/drawing/2014/main" id="{1B7FF70D-699C-0FE3-3424-FCA212C1D1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6a9e8cae7_0_434:notes">
            <a:extLst>
              <a:ext uri="{FF2B5EF4-FFF2-40B4-BE49-F238E27FC236}">
                <a16:creationId xmlns:a16="http://schemas.microsoft.com/office/drawing/2014/main" id="{194CE5E9-7029-3EAF-A876-7F4E704BD9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27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Don’t enforce or bring up any other constraints yet. Finish this challenge first before introducing more constraints on the next slide with additional challenges. </a:t>
            </a:r>
          </a:p>
        </p:txBody>
      </p:sp>
    </p:spTree>
    <p:extLst>
      <p:ext uri="{BB962C8B-B14F-4D97-AF65-F5344CB8AC3E}">
        <p14:creationId xmlns:p14="http://schemas.microsoft.com/office/powerpoint/2010/main" val="717919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A3F7C-3B50-92F9-D3DB-65FDC7291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6E735-DBD9-5AD7-B137-A08F8EF35DD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A7E790E-0E4E-73E0-7D73-2E7EAE3E1DA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3445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345418FC-4A4C-A4A8-730D-D7E8419AB09F}"/>
            </a:ext>
          </a:extLst>
        </p:cNvPr>
        <p:cNvGrpSpPr/>
        <p:nvPr/>
      </p:nvGrpSpPr>
      <p:grpSpPr>
        <a:xfrm>
          <a:off x="0" y="0"/>
          <a:ext cx="0" cy="0"/>
          <a:chOff x="0" y="0"/>
          <a:chExt cx="0" cy="0"/>
        </a:xfrm>
      </p:grpSpPr>
      <p:sp>
        <p:nvSpPr>
          <p:cNvPr id="401" name="Google Shape;401;ga6a9e8cae7_0_434:notes">
            <a:extLst>
              <a:ext uri="{FF2B5EF4-FFF2-40B4-BE49-F238E27FC236}">
                <a16:creationId xmlns:a16="http://schemas.microsoft.com/office/drawing/2014/main" id="{D378DFB2-B2F3-1327-458D-DDFC85CF75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a6a9e8cae7_0_434:notes">
            <a:extLst>
              <a:ext uri="{FF2B5EF4-FFF2-40B4-BE49-F238E27FC236}">
                <a16:creationId xmlns:a16="http://schemas.microsoft.com/office/drawing/2014/main" id="{59BD601A-7150-69BF-2CB5-30D15BA0F3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055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8056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F5074-2D2C-ECDC-FC73-7579C3256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509CE-B7BA-68C1-DC6D-5237265FD5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F2737A-70B9-149F-CC19-6FD20DCAAF56}"/>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6853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7602" y="500844"/>
            <a:ext cx="3446400" cy="28614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800" b="1">
                <a:latin typeface="Hammersmith One"/>
                <a:ea typeface="Hammersmith One"/>
                <a:cs typeface="Hammersmith One"/>
                <a:sym typeface="Hammersmith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221802" y="3577052"/>
            <a:ext cx="32022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310191">
            <a:off x="8398938" y="4513703"/>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610022" flipH="1">
            <a:off x="814272" y="222207"/>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10492" flipH="1">
            <a:off x="264784" y="445893"/>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43"/>
        <p:cNvGrpSpPr/>
        <p:nvPr/>
      </p:nvGrpSpPr>
      <p:grpSpPr>
        <a:xfrm>
          <a:off x="0" y="0"/>
          <a:ext cx="0" cy="0"/>
          <a:chOff x="0" y="0"/>
          <a:chExt cx="0" cy="0"/>
        </a:xfrm>
      </p:grpSpPr>
      <p:sp>
        <p:nvSpPr>
          <p:cNvPr id="144" name="Google Shape;144;p20"/>
          <p:cNvSpPr/>
          <p:nvPr/>
        </p:nvSpPr>
        <p:spPr>
          <a:xfrm rot="1251267" flipH="1">
            <a:off x="-428677" y="62342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1251267" flipH="1">
            <a:off x="536673" y="9761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rot="940743" flipH="1">
            <a:off x="-545427" y="1864560"/>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rot="1250804" flipH="1">
            <a:off x="1358028" y="140861"/>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rot="-310401" flipH="1">
            <a:off x="528872" y="286330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rot="-310344" flipH="1">
            <a:off x="-133892" y="425600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50"/>
        <p:cNvGrpSpPr/>
        <p:nvPr/>
      </p:nvGrpSpPr>
      <p:grpSpPr>
        <a:xfrm>
          <a:off x="0" y="0"/>
          <a:ext cx="0" cy="0"/>
          <a:chOff x="0" y="0"/>
          <a:chExt cx="0" cy="0"/>
        </a:xfrm>
      </p:grpSpPr>
      <p:sp>
        <p:nvSpPr>
          <p:cNvPr id="151" name="Google Shape;151;p21"/>
          <p:cNvSpPr/>
          <p:nvPr/>
        </p:nvSpPr>
        <p:spPr>
          <a:xfrm rot="9548733">
            <a:off x="-352477" y="321351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9548733">
            <a:off x="612873" y="419798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rot="9859257">
            <a:off x="-469227" y="1739767"/>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rot="9549196">
            <a:off x="1434228" y="429520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rot="-10489599">
            <a:off x="605072" y="741078"/>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rot="-10489656">
            <a:off x="-57692" y="-993310"/>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157"/>
        <p:cNvGrpSpPr/>
        <p:nvPr/>
      </p:nvGrpSpPr>
      <p:grpSpPr>
        <a:xfrm>
          <a:off x="0" y="0"/>
          <a:ext cx="0" cy="0"/>
          <a:chOff x="0" y="0"/>
          <a:chExt cx="0" cy="0"/>
        </a:xfrm>
      </p:grpSpPr>
      <p:sp>
        <p:nvSpPr>
          <p:cNvPr id="158" name="Google Shape;158;p22"/>
          <p:cNvSpPr/>
          <p:nvPr/>
        </p:nvSpPr>
        <p:spPr>
          <a:xfrm rot="-6651267">
            <a:off x="3597833" y="-694565"/>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rot="-6651267">
            <a:off x="3072856" y="269948"/>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rot="-6340743">
            <a:off x="4838882" y="-811231"/>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rot="-6650804">
            <a:off x="2506417" y="187116"/>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rot="-5089599">
            <a:off x="5837625" y="263069"/>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rot="-5089656">
            <a:off x="7230204" y="-399571"/>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10">
    <p:spTree>
      <p:nvGrpSpPr>
        <p:cNvPr id="1" name="Shape 164"/>
        <p:cNvGrpSpPr/>
        <p:nvPr/>
      </p:nvGrpSpPr>
      <p:grpSpPr>
        <a:xfrm>
          <a:off x="0" y="0"/>
          <a:ext cx="0" cy="0"/>
          <a:chOff x="0" y="0"/>
          <a:chExt cx="0" cy="0"/>
        </a:xfrm>
      </p:grpSpPr>
      <p:sp>
        <p:nvSpPr>
          <p:cNvPr id="165" name="Google Shape;165;p23"/>
          <p:cNvSpPr/>
          <p:nvPr/>
        </p:nvSpPr>
        <p:spPr>
          <a:xfrm rot="4148733">
            <a:off x="4232259" y="471738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rot="4148733">
            <a:off x="5217567" y="4211530"/>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rot="4459257">
            <a:off x="2758430" y="4601442"/>
            <a:ext cx="1365294" cy="136430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rot="4149196">
            <a:off x="5924296" y="4434829"/>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rot="5710401">
            <a:off x="1759741" y="3527196"/>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rot="5710344">
            <a:off x="25229" y="3848152"/>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692700" y="1389600"/>
            <a:ext cx="77571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rot="-9548733" flipH="1">
            <a:off x="8388609" y="3588581"/>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9548733" flipH="1">
            <a:off x="7883590" y="4573051"/>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rot="-9549196" flipH="1">
            <a:off x="7202525" y="4670270"/>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rot="1251267" flipH="1">
            <a:off x="-530510" y="532756"/>
            <a:ext cx="1132515" cy="113169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rot="1251267" flipH="1">
            <a:off x="434840" y="6942"/>
            <a:ext cx="672184" cy="673034"/>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rot="1250804" flipH="1">
            <a:off x="1256195" y="50192"/>
            <a:ext cx="531893" cy="5325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713225" y="539500"/>
            <a:ext cx="7736700" cy="406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2" name="Google Shape;52;p8"/>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rot="10800000">
            <a:off x="-444075" y="3169658"/>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10800000">
            <a:off x="204337" y="4366358"/>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489599">
            <a:off x="-77639" y="178473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a:off x="995422" y="463396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489656">
            <a:off x="-740403" y="50347"/>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713225" y="3864500"/>
            <a:ext cx="7736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1"/>
        <p:cNvGrpSpPr/>
        <p:nvPr/>
      </p:nvGrpSpPr>
      <p:grpSpPr>
        <a:xfrm>
          <a:off x="0" y="0"/>
          <a:ext cx="0" cy="0"/>
          <a:chOff x="0" y="0"/>
          <a:chExt cx="0" cy="0"/>
        </a:xfrm>
      </p:grpSpPr>
      <p:sp>
        <p:nvSpPr>
          <p:cNvPr id="72" name="Google Shape;72;p11"/>
          <p:cNvSpPr txBox="1">
            <a:spLocks noGrp="1"/>
          </p:cNvSpPr>
          <p:nvPr>
            <p:ph type="title" hasCustomPrompt="1"/>
          </p:nvPr>
        </p:nvSpPr>
        <p:spPr>
          <a:xfrm>
            <a:off x="1981200" y="1106125"/>
            <a:ext cx="5181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3" name="Google Shape;73;p11"/>
          <p:cNvSpPr txBox="1">
            <a:spLocks noGrp="1"/>
          </p:cNvSpPr>
          <p:nvPr>
            <p:ph type="body" idx="1"/>
          </p:nvPr>
        </p:nvSpPr>
        <p:spPr>
          <a:xfrm>
            <a:off x="2176500" y="3152225"/>
            <a:ext cx="47910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74" name="Google Shape;74;p11"/>
          <p:cNvSpPr/>
          <p:nvPr/>
        </p:nvSpPr>
        <p:spPr>
          <a:xfrm>
            <a:off x="8626139" y="968000"/>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8438052" y="229950"/>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310401">
            <a:off x="8026962" y="2120352"/>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7787250" y="102804"/>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rot="310344">
            <a:off x="8347793" y="3513056"/>
            <a:ext cx="1707174" cy="1705930"/>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flipH="1">
            <a:off x="-291675" y="2670863"/>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flipH="1">
            <a:off x="356737" y="1932813"/>
            <a:ext cx="672175" cy="67302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rot="-310401" flipH="1">
            <a:off x="74761" y="3823215"/>
            <a:ext cx="1365241" cy="1364246"/>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flipH="1">
            <a:off x="1147822" y="1805667"/>
            <a:ext cx="531892" cy="532565"/>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4">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720000" y="2485600"/>
            <a:ext cx="2697900" cy="906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5200"/>
              <a:buNone/>
              <a:defRPr sz="3800">
                <a:solidFill>
                  <a:schemeClr val="lt1"/>
                </a:solidFill>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86" name="Google Shape;86;p13"/>
          <p:cNvSpPr txBox="1">
            <a:spLocks noGrp="1"/>
          </p:cNvSpPr>
          <p:nvPr>
            <p:ph type="subTitle" idx="1"/>
          </p:nvPr>
        </p:nvSpPr>
        <p:spPr>
          <a:xfrm>
            <a:off x="720000" y="3580325"/>
            <a:ext cx="2507400" cy="42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87" name="Google Shape;87;p13"/>
          <p:cNvSpPr txBox="1">
            <a:spLocks noGrp="1"/>
          </p:cNvSpPr>
          <p:nvPr>
            <p:ph type="title" idx="2" hasCustomPrompt="1"/>
          </p:nvPr>
        </p:nvSpPr>
        <p:spPr>
          <a:xfrm>
            <a:off x="720000" y="837488"/>
            <a:ext cx="1554900" cy="1053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6000"/>
              <a:buNone/>
              <a:defRPr sz="6000">
                <a:solidFill>
                  <a:schemeClr val="accent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88" name="Google Shape;88;p13"/>
          <p:cNvSpPr/>
          <p:nvPr/>
        </p:nvSpPr>
        <p:spPr>
          <a:xfrm rot="-10489809">
            <a:off x="-115307" y="-278628"/>
            <a:ext cx="1028076" cy="102732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89"/>
        <p:cNvGrpSpPr/>
        <p:nvPr/>
      </p:nvGrpSpPr>
      <p:grpSpPr>
        <a:xfrm>
          <a:off x="0" y="0"/>
          <a:ext cx="0" cy="0"/>
          <a:chOff x="0" y="0"/>
          <a:chExt cx="0" cy="0"/>
        </a:xfrm>
      </p:grpSpPr>
      <p:sp>
        <p:nvSpPr>
          <p:cNvPr id="90" name="Google Shape;90;p14"/>
          <p:cNvSpPr txBox="1">
            <a:spLocks noGrp="1"/>
          </p:cNvSpPr>
          <p:nvPr>
            <p:ph type="subTitle" idx="1"/>
          </p:nvPr>
        </p:nvSpPr>
        <p:spPr>
          <a:xfrm>
            <a:off x="1333692"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1" name="Google Shape;91;p14"/>
          <p:cNvSpPr txBox="1">
            <a:spLocks noGrp="1"/>
          </p:cNvSpPr>
          <p:nvPr>
            <p:ph type="subTitle" idx="2"/>
          </p:nvPr>
        </p:nvSpPr>
        <p:spPr>
          <a:xfrm>
            <a:off x="1211142"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2" name="Google Shape;92;p14"/>
          <p:cNvSpPr txBox="1">
            <a:spLocks noGrp="1"/>
          </p:cNvSpPr>
          <p:nvPr>
            <p:ph type="subTitle" idx="3"/>
          </p:nvPr>
        </p:nvSpPr>
        <p:spPr>
          <a:xfrm>
            <a:off x="38013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3" name="Google Shape;93;p14"/>
          <p:cNvSpPr txBox="1">
            <a:spLocks noGrp="1"/>
          </p:cNvSpPr>
          <p:nvPr>
            <p:ph type="subTitle" idx="4"/>
          </p:nvPr>
        </p:nvSpPr>
        <p:spPr>
          <a:xfrm>
            <a:off x="3678750" y="2020364"/>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4" name="Google Shape;94;p14"/>
          <p:cNvSpPr txBox="1">
            <a:spLocks noGrp="1"/>
          </p:cNvSpPr>
          <p:nvPr>
            <p:ph type="subTitle" idx="5"/>
          </p:nvPr>
        </p:nvSpPr>
        <p:spPr>
          <a:xfrm>
            <a:off x="6299200" y="1587926"/>
            <a:ext cx="1505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5" name="Google Shape;95;p14"/>
          <p:cNvSpPr txBox="1">
            <a:spLocks noGrp="1"/>
          </p:cNvSpPr>
          <p:nvPr>
            <p:ph type="subTitle" idx="6"/>
          </p:nvPr>
        </p:nvSpPr>
        <p:spPr>
          <a:xfrm>
            <a:off x="6176650" y="2023341"/>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6" name="Google Shape;96;p14"/>
          <p:cNvSpPr txBox="1">
            <a:spLocks noGrp="1"/>
          </p:cNvSpPr>
          <p:nvPr>
            <p:ph type="subTitle" idx="7"/>
          </p:nvPr>
        </p:nvSpPr>
        <p:spPr>
          <a:xfrm>
            <a:off x="1333692"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7" name="Google Shape;97;p14"/>
          <p:cNvSpPr txBox="1">
            <a:spLocks noGrp="1"/>
          </p:cNvSpPr>
          <p:nvPr>
            <p:ph type="subTitle" idx="8"/>
          </p:nvPr>
        </p:nvSpPr>
        <p:spPr>
          <a:xfrm>
            <a:off x="1211142" y="381426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8" name="Google Shape;98;p14"/>
          <p:cNvSpPr txBox="1">
            <a:spLocks noGrp="1"/>
          </p:cNvSpPr>
          <p:nvPr>
            <p:ph type="subTitle" idx="9"/>
          </p:nvPr>
        </p:nvSpPr>
        <p:spPr>
          <a:xfrm>
            <a:off x="38013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99" name="Google Shape;99;p14"/>
          <p:cNvSpPr txBox="1">
            <a:spLocks noGrp="1"/>
          </p:cNvSpPr>
          <p:nvPr>
            <p:ph type="subTitle" idx="13"/>
          </p:nvPr>
        </p:nvSpPr>
        <p:spPr>
          <a:xfrm>
            <a:off x="3678750" y="3802958"/>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0" name="Google Shape;100;p14"/>
          <p:cNvSpPr txBox="1">
            <a:spLocks noGrp="1"/>
          </p:cNvSpPr>
          <p:nvPr>
            <p:ph type="subTitle" idx="14"/>
          </p:nvPr>
        </p:nvSpPr>
        <p:spPr>
          <a:xfrm>
            <a:off x="6299200" y="3398857"/>
            <a:ext cx="1505700" cy="55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Hammersmith One"/>
              <a:buNone/>
              <a:defRPr>
                <a:solidFill>
                  <a:schemeClr val="lt1"/>
                </a:solidFill>
                <a:latin typeface="Hammersmith One"/>
                <a:ea typeface="Hammersmith One"/>
                <a:cs typeface="Hammersmith One"/>
                <a:sym typeface="Hammersmith One"/>
              </a:defRPr>
            </a:lvl1pPr>
            <a:lvl2pPr lvl="1"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2pPr>
            <a:lvl3pPr lvl="2"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3pPr>
            <a:lvl4pPr lvl="3"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4pPr>
            <a:lvl5pPr lvl="4"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5pPr>
            <a:lvl6pPr lvl="5"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6pPr>
            <a:lvl7pPr lvl="6"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7pPr>
            <a:lvl8pPr lvl="7"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8pPr>
            <a:lvl9pPr lvl="8" algn="r" rtl="0">
              <a:lnSpc>
                <a:spcPct val="100000"/>
              </a:lnSpc>
              <a:spcBef>
                <a:spcPts val="0"/>
              </a:spcBef>
              <a:spcAft>
                <a:spcPts val="0"/>
              </a:spcAft>
              <a:buClr>
                <a:schemeClr val="lt1"/>
              </a:buClr>
              <a:buSzPts val="1800"/>
              <a:buFont typeface="Hammersmith One"/>
              <a:buNone/>
              <a:defRPr sz="1800">
                <a:solidFill>
                  <a:schemeClr val="lt1"/>
                </a:solidFill>
                <a:latin typeface="Hammersmith One"/>
                <a:ea typeface="Hammersmith One"/>
                <a:cs typeface="Hammersmith One"/>
                <a:sym typeface="Hammersmith One"/>
              </a:defRPr>
            </a:lvl9pPr>
          </a:lstStyle>
          <a:p>
            <a:endParaRPr/>
          </a:p>
        </p:txBody>
      </p:sp>
      <p:sp>
        <p:nvSpPr>
          <p:cNvPr id="101" name="Google Shape;101;p14"/>
          <p:cNvSpPr txBox="1">
            <a:spLocks noGrp="1"/>
          </p:cNvSpPr>
          <p:nvPr>
            <p:ph type="subTitle" idx="15"/>
          </p:nvPr>
        </p:nvSpPr>
        <p:spPr>
          <a:xfrm>
            <a:off x="6176650" y="3796409"/>
            <a:ext cx="17508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hasCustomPrompt="1"/>
          </p:nvPr>
        </p:nvSpPr>
        <p:spPr>
          <a:xfrm>
            <a:off x="1531692"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3" name="Google Shape;103;p14"/>
          <p:cNvSpPr txBox="1">
            <a:spLocks noGrp="1"/>
          </p:cNvSpPr>
          <p:nvPr>
            <p:ph type="title" idx="16" hasCustomPrompt="1"/>
          </p:nvPr>
        </p:nvSpPr>
        <p:spPr>
          <a:xfrm>
            <a:off x="39993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4" name="Google Shape;104;p14"/>
          <p:cNvSpPr txBox="1">
            <a:spLocks noGrp="1"/>
          </p:cNvSpPr>
          <p:nvPr>
            <p:ph type="title" idx="17" hasCustomPrompt="1"/>
          </p:nvPr>
        </p:nvSpPr>
        <p:spPr>
          <a:xfrm>
            <a:off x="6497200" y="1196909"/>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5" name="Google Shape;105;p14"/>
          <p:cNvSpPr txBox="1">
            <a:spLocks noGrp="1"/>
          </p:cNvSpPr>
          <p:nvPr>
            <p:ph type="title" idx="18" hasCustomPrompt="1"/>
          </p:nvPr>
        </p:nvSpPr>
        <p:spPr>
          <a:xfrm>
            <a:off x="1531692"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6" name="Google Shape;106;p14"/>
          <p:cNvSpPr txBox="1">
            <a:spLocks noGrp="1"/>
          </p:cNvSpPr>
          <p:nvPr>
            <p:ph type="title" idx="19" hasCustomPrompt="1"/>
          </p:nvPr>
        </p:nvSpPr>
        <p:spPr>
          <a:xfrm>
            <a:off x="39993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7" name="Google Shape;107;p14"/>
          <p:cNvSpPr txBox="1">
            <a:spLocks noGrp="1"/>
          </p:cNvSpPr>
          <p:nvPr>
            <p:ph type="title" idx="20" hasCustomPrompt="1"/>
          </p:nvPr>
        </p:nvSpPr>
        <p:spPr>
          <a:xfrm>
            <a:off x="6497200" y="2987613"/>
            <a:ext cx="11097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2000"/>
              <a:buNone/>
              <a:defRPr sz="2000">
                <a:solidFill>
                  <a:schemeClr val="accent3"/>
                </a:solidFill>
              </a:defRPr>
            </a:lvl1pPr>
            <a:lvl2pPr lvl="1" algn="ctr" rtl="0">
              <a:spcBef>
                <a:spcPts val="0"/>
              </a:spcBef>
              <a:spcAft>
                <a:spcPts val="0"/>
              </a:spcAft>
              <a:buClr>
                <a:schemeClr val="accent3"/>
              </a:buClr>
              <a:buSzPts val="2000"/>
              <a:buNone/>
              <a:defRPr sz="2000">
                <a:solidFill>
                  <a:schemeClr val="accent3"/>
                </a:solidFill>
              </a:defRPr>
            </a:lvl2pPr>
            <a:lvl3pPr lvl="2" algn="ctr" rtl="0">
              <a:spcBef>
                <a:spcPts val="0"/>
              </a:spcBef>
              <a:spcAft>
                <a:spcPts val="0"/>
              </a:spcAft>
              <a:buClr>
                <a:schemeClr val="accent3"/>
              </a:buClr>
              <a:buSzPts val="2000"/>
              <a:buNone/>
              <a:defRPr sz="2000">
                <a:solidFill>
                  <a:schemeClr val="accent3"/>
                </a:solidFill>
              </a:defRPr>
            </a:lvl3pPr>
            <a:lvl4pPr lvl="3" algn="ctr" rtl="0">
              <a:spcBef>
                <a:spcPts val="0"/>
              </a:spcBef>
              <a:spcAft>
                <a:spcPts val="0"/>
              </a:spcAft>
              <a:buClr>
                <a:schemeClr val="accent3"/>
              </a:buClr>
              <a:buSzPts val="2000"/>
              <a:buNone/>
              <a:defRPr sz="2000">
                <a:solidFill>
                  <a:schemeClr val="accent3"/>
                </a:solidFill>
              </a:defRPr>
            </a:lvl4pPr>
            <a:lvl5pPr lvl="4" algn="ctr" rtl="0">
              <a:spcBef>
                <a:spcPts val="0"/>
              </a:spcBef>
              <a:spcAft>
                <a:spcPts val="0"/>
              </a:spcAft>
              <a:buClr>
                <a:schemeClr val="accent3"/>
              </a:buClr>
              <a:buSzPts val="2000"/>
              <a:buNone/>
              <a:defRPr sz="2000">
                <a:solidFill>
                  <a:schemeClr val="accent3"/>
                </a:solidFill>
              </a:defRPr>
            </a:lvl5pPr>
            <a:lvl6pPr lvl="5" algn="ctr" rtl="0">
              <a:spcBef>
                <a:spcPts val="0"/>
              </a:spcBef>
              <a:spcAft>
                <a:spcPts val="0"/>
              </a:spcAft>
              <a:buClr>
                <a:schemeClr val="accent3"/>
              </a:buClr>
              <a:buSzPts val="2000"/>
              <a:buNone/>
              <a:defRPr sz="2000">
                <a:solidFill>
                  <a:schemeClr val="accent3"/>
                </a:solidFill>
              </a:defRPr>
            </a:lvl6pPr>
            <a:lvl7pPr lvl="6" algn="ctr" rtl="0">
              <a:spcBef>
                <a:spcPts val="0"/>
              </a:spcBef>
              <a:spcAft>
                <a:spcPts val="0"/>
              </a:spcAft>
              <a:buClr>
                <a:schemeClr val="accent3"/>
              </a:buClr>
              <a:buSzPts val="2000"/>
              <a:buNone/>
              <a:defRPr sz="2000">
                <a:solidFill>
                  <a:schemeClr val="accent3"/>
                </a:solidFill>
              </a:defRPr>
            </a:lvl7pPr>
            <a:lvl8pPr lvl="7" algn="ctr" rtl="0">
              <a:spcBef>
                <a:spcPts val="0"/>
              </a:spcBef>
              <a:spcAft>
                <a:spcPts val="0"/>
              </a:spcAft>
              <a:buClr>
                <a:schemeClr val="accent3"/>
              </a:buClr>
              <a:buSzPts val="2000"/>
              <a:buNone/>
              <a:defRPr sz="2000">
                <a:solidFill>
                  <a:schemeClr val="accent3"/>
                </a:solidFill>
              </a:defRPr>
            </a:lvl8pPr>
            <a:lvl9pPr lvl="8" algn="ctr" rtl="0">
              <a:spcBef>
                <a:spcPts val="0"/>
              </a:spcBef>
              <a:spcAft>
                <a:spcPts val="0"/>
              </a:spcAft>
              <a:buClr>
                <a:schemeClr val="accent3"/>
              </a:buClr>
              <a:buSzPts val="2000"/>
              <a:buNone/>
              <a:defRPr sz="2000">
                <a:solidFill>
                  <a:schemeClr val="accent3"/>
                </a:solidFill>
              </a:defRPr>
            </a:lvl9pPr>
          </a:lstStyle>
          <a:p>
            <a:r>
              <a:t>xx%</a:t>
            </a:r>
          </a:p>
        </p:txBody>
      </p:sp>
      <p:sp>
        <p:nvSpPr>
          <p:cNvPr id="108" name="Google Shape;108;p14"/>
          <p:cNvSpPr txBox="1">
            <a:spLocks noGrp="1"/>
          </p:cNvSpPr>
          <p:nvPr>
            <p:ph type="title" idx="21"/>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9" name="Google Shape;109;p14"/>
          <p:cNvGrpSpPr/>
          <p:nvPr/>
        </p:nvGrpSpPr>
        <p:grpSpPr>
          <a:xfrm rot="-10403308">
            <a:off x="215761" y="258431"/>
            <a:ext cx="774556" cy="1059026"/>
            <a:chOff x="8487996" y="3199602"/>
            <a:chExt cx="1292466" cy="1767148"/>
          </a:xfrm>
        </p:grpSpPr>
        <p:sp>
          <p:nvSpPr>
            <p:cNvPr id="110" name="Google Shape;110;p14"/>
            <p:cNvSpPr/>
            <p:nvPr/>
          </p:nvSpPr>
          <p:spPr>
            <a:xfrm rot="10800000" flipH="1">
              <a:off x="8647963" y="3199602"/>
              <a:ext cx="1132500" cy="1131675"/>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rot="10800000" flipH="1">
              <a:off x="8487996" y="4392929"/>
              <a:ext cx="573096" cy="573821"/>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4"/>
          <p:cNvSpPr/>
          <p:nvPr/>
        </p:nvSpPr>
        <p:spPr>
          <a:xfrm rot="-463513" flipH="1">
            <a:off x="8631071" y="4656934"/>
            <a:ext cx="343032" cy="343466"/>
          </a:xfrm>
          <a:custGeom>
            <a:avLst/>
            <a:gdLst/>
            <a:ahLst/>
            <a:cxnLst/>
            <a:rect l="l" t="t" r="r" b="b"/>
            <a:pathLst>
              <a:path w="26887" h="26921" extrusionOk="0">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solidFill>
                  <a:srgbClr val="FF8B7B"/>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8B7B"/>
              </a:buClr>
              <a:buSzPts val="2800"/>
              <a:buFont typeface="Hammersmith One"/>
              <a:buNone/>
              <a:defRPr sz="2800">
                <a:solidFill>
                  <a:srgbClr val="FF8B7B"/>
                </a:solidFill>
                <a:latin typeface="Hammersmith One"/>
                <a:ea typeface="Hammersmith One"/>
                <a:cs typeface="Hammersmith One"/>
                <a:sym typeface="Hammersmith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Char char="○"/>
              <a:defRPr>
                <a:solidFill>
                  <a:schemeClr val="lt1"/>
                </a:solidFill>
              </a:defRPr>
            </a:lvl8pPr>
            <a:lvl9pPr marL="4114800" lvl="8" indent="-317500">
              <a:lnSpc>
                <a:spcPct val="115000"/>
              </a:lnSpc>
              <a:spcBef>
                <a:spcPts val="1600"/>
              </a:spcBef>
              <a:spcAft>
                <a:spcPts val="1600"/>
              </a:spcAft>
              <a:buClr>
                <a:schemeClr val="lt1"/>
              </a:buClr>
              <a:buSzPts val="1400"/>
              <a:buChar char="■"/>
              <a:defRPr>
                <a:solidFill>
                  <a:schemeClr val="lt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6" r:id="rId4"/>
    <p:sldLayoutId id="2147483657" r:id="rId5"/>
    <p:sldLayoutId id="2147483658" r:id="rId6"/>
    <p:sldLayoutId id="2147483659" r:id="rId7"/>
    <p:sldLayoutId id="2147483660" r:id="rId8"/>
    <p:sldLayoutId id="2147483661" r:id="rId9"/>
    <p:sldLayoutId id="2147483666" r:id="rId10"/>
    <p:sldLayoutId id="2147483667" r:id="rId11"/>
    <p:sldLayoutId id="2147483668"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sql/sql_datatypes.asp"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8"/>
        <p:cNvGrpSpPr/>
        <p:nvPr/>
      </p:nvGrpSpPr>
      <p:grpSpPr>
        <a:xfrm>
          <a:off x="0" y="0"/>
          <a:ext cx="0" cy="0"/>
          <a:chOff x="0" y="0"/>
          <a:chExt cx="0" cy="0"/>
        </a:xfrm>
      </p:grpSpPr>
      <p:sp>
        <p:nvSpPr>
          <p:cNvPr id="179" name="Google Shape;179;p26"/>
          <p:cNvSpPr txBox="1">
            <a:spLocks noGrp="1"/>
          </p:cNvSpPr>
          <p:nvPr>
            <p:ph type="ctrTitle"/>
          </p:nvPr>
        </p:nvSpPr>
        <p:spPr>
          <a:xfrm>
            <a:off x="4977602" y="500844"/>
            <a:ext cx="3446400" cy="286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800" dirty="0">
                <a:solidFill>
                  <a:schemeClr val="accent3"/>
                </a:solidFill>
              </a:rPr>
              <a:t>SQL</a:t>
            </a:r>
            <a:endParaRPr sz="4800" dirty="0">
              <a:solidFill>
                <a:schemeClr val="accent3"/>
              </a:solidFill>
            </a:endParaRPr>
          </a:p>
        </p:txBody>
      </p:sp>
      <p:grpSp>
        <p:nvGrpSpPr>
          <p:cNvPr id="181" name="Google Shape;181;p26"/>
          <p:cNvGrpSpPr/>
          <p:nvPr/>
        </p:nvGrpSpPr>
        <p:grpSpPr>
          <a:xfrm>
            <a:off x="-5" y="1080518"/>
            <a:ext cx="4588711" cy="3523405"/>
            <a:chOff x="1190200" y="796850"/>
            <a:chExt cx="5212075" cy="4002050"/>
          </a:xfrm>
        </p:grpSpPr>
        <p:sp>
          <p:nvSpPr>
            <p:cNvPr id="182" name="Google Shape;182;p26"/>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5534950" y="4391925"/>
              <a:ext cx="345275" cy="2525"/>
            </a:xfrm>
            <a:custGeom>
              <a:avLst/>
              <a:gdLst/>
              <a:ahLst/>
              <a:cxnLst/>
              <a:rect l="l" t="t" r="r" b="b"/>
              <a:pathLst>
                <a:path w="13811" h="101" extrusionOk="0">
                  <a:moveTo>
                    <a:pt x="1" y="0"/>
                  </a:moveTo>
                  <a:lnTo>
                    <a:pt x="1" y="100"/>
                  </a:lnTo>
                  <a:lnTo>
                    <a:pt x="13811" y="100"/>
                  </a:lnTo>
                  <a:lnTo>
                    <a:pt x="1381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4234025" y="4420275"/>
              <a:ext cx="408650" cy="2525"/>
            </a:xfrm>
            <a:custGeom>
              <a:avLst/>
              <a:gdLst/>
              <a:ahLst/>
              <a:cxnLst/>
              <a:rect l="l" t="t" r="r" b="b"/>
              <a:pathLst>
                <a:path w="16346" h="101" extrusionOk="0">
                  <a:moveTo>
                    <a:pt x="1" y="0"/>
                  </a:moveTo>
                  <a:lnTo>
                    <a:pt x="1" y="100"/>
                  </a:lnTo>
                  <a:lnTo>
                    <a:pt x="16346" y="100"/>
                  </a:lnTo>
                  <a:lnTo>
                    <a:pt x="16346"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930350" y="4295175"/>
              <a:ext cx="593800" cy="2525"/>
            </a:xfrm>
            <a:custGeom>
              <a:avLst/>
              <a:gdLst/>
              <a:ahLst/>
              <a:cxnLst/>
              <a:rect l="l" t="t" r="r" b="b"/>
              <a:pathLst>
                <a:path w="23752" h="101" extrusionOk="0">
                  <a:moveTo>
                    <a:pt x="1" y="1"/>
                  </a:moveTo>
                  <a:lnTo>
                    <a:pt x="1" y="101"/>
                  </a:lnTo>
                  <a:lnTo>
                    <a:pt x="23751" y="101"/>
                  </a:lnTo>
                  <a:lnTo>
                    <a:pt x="23751" y="1"/>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008975" y="4312700"/>
              <a:ext cx="715550" cy="2525"/>
            </a:xfrm>
            <a:custGeom>
              <a:avLst/>
              <a:gdLst/>
              <a:ahLst/>
              <a:cxnLst/>
              <a:rect l="l" t="t" r="r" b="b"/>
              <a:pathLst>
                <a:path w="28622" h="101" extrusionOk="0">
                  <a:moveTo>
                    <a:pt x="1" y="0"/>
                  </a:moveTo>
                  <a:lnTo>
                    <a:pt x="1" y="100"/>
                  </a:lnTo>
                  <a:lnTo>
                    <a:pt x="28621" y="100"/>
                  </a:lnTo>
                  <a:lnTo>
                    <a:pt x="28621"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3817075" y="4312700"/>
              <a:ext cx="65900" cy="2525"/>
            </a:xfrm>
            <a:custGeom>
              <a:avLst/>
              <a:gdLst/>
              <a:ahLst/>
              <a:cxnLst/>
              <a:rect l="l" t="t" r="r" b="b"/>
              <a:pathLst>
                <a:path w="2636" h="101" extrusionOk="0">
                  <a:moveTo>
                    <a:pt x="0" y="0"/>
                  </a:moveTo>
                  <a:lnTo>
                    <a:pt x="0" y="100"/>
                  </a:lnTo>
                  <a:lnTo>
                    <a:pt x="2635" y="100"/>
                  </a:lnTo>
                  <a:lnTo>
                    <a:pt x="263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2215075" y="4356900"/>
              <a:ext cx="1321825" cy="2525"/>
            </a:xfrm>
            <a:custGeom>
              <a:avLst/>
              <a:gdLst/>
              <a:ahLst/>
              <a:cxnLst/>
              <a:rect l="l" t="t" r="r" b="b"/>
              <a:pathLst>
                <a:path w="52873" h="101" extrusionOk="0">
                  <a:moveTo>
                    <a:pt x="1" y="0"/>
                  </a:moveTo>
                  <a:lnTo>
                    <a:pt x="1" y="100"/>
                  </a:lnTo>
                  <a:lnTo>
                    <a:pt x="52872" y="100"/>
                  </a:lnTo>
                  <a:lnTo>
                    <a:pt x="52872" y="0"/>
                  </a:lnTo>
                  <a:close/>
                </a:path>
              </a:pathLst>
            </a:custGeom>
            <a:solidFill>
              <a:srgbClr val="EBEBE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1929875" y="1081225"/>
              <a:ext cx="2290000" cy="1707900"/>
            </a:xfrm>
            <a:custGeom>
              <a:avLst/>
              <a:gdLst/>
              <a:ahLst/>
              <a:cxnLst/>
              <a:rect l="l" t="t" r="r" b="b"/>
              <a:pathLst>
                <a:path w="91600" h="68316" extrusionOk="0">
                  <a:moveTo>
                    <a:pt x="1" y="0"/>
                  </a:moveTo>
                  <a:lnTo>
                    <a:pt x="1" y="68316"/>
                  </a:lnTo>
                  <a:lnTo>
                    <a:pt x="91600" y="68316"/>
                  </a:lnTo>
                  <a:lnTo>
                    <a:pt x="9160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219850" y="1081225"/>
              <a:ext cx="14200" cy="1707900"/>
            </a:xfrm>
            <a:custGeom>
              <a:avLst/>
              <a:gdLst/>
              <a:ahLst/>
              <a:cxnLst/>
              <a:rect l="l" t="t" r="r" b="b"/>
              <a:pathLst>
                <a:path w="568" h="68316" extrusionOk="0">
                  <a:moveTo>
                    <a:pt x="1" y="0"/>
                  </a:moveTo>
                  <a:lnTo>
                    <a:pt x="1" y="68316"/>
                  </a:lnTo>
                  <a:lnTo>
                    <a:pt x="568" y="68316"/>
                  </a:lnTo>
                  <a:lnTo>
                    <a:pt x="5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2043300" y="1194625"/>
              <a:ext cx="2063150" cy="1481100"/>
            </a:xfrm>
            <a:custGeom>
              <a:avLst/>
              <a:gdLst/>
              <a:ahLst/>
              <a:cxnLst/>
              <a:rect l="l" t="t" r="r" b="b"/>
              <a:pathLst>
                <a:path w="82526" h="59244" extrusionOk="0">
                  <a:moveTo>
                    <a:pt x="0" y="1"/>
                  </a:moveTo>
                  <a:lnTo>
                    <a:pt x="0" y="59243"/>
                  </a:lnTo>
                  <a:lnTo>
                    <a:pt x="82526" y="59243"/>
                  </a:lnTo>
                  <a:lnTo>
                    <a:pt x="825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3557700" y="2241225"/>
              <a:ext cx="367800" cy="513725"/>
            </a:xfrm>
            <a:custGeom>
              <a:avLst/>
              <a:gdLst/>
              <a:ahLst/>
              <a:cxnLst/>
              <a:rect l="l" t="t" r="r" b="b"/>
              <a:pathLst>
                <a:path w="14712" h="20549" extrusionOk="0">
                  <a:moveTo>
                    <a:pt x="1" y="0"/>
                  </a:moveTo>
                  <a:lnTo>
                    <a:pt x="1" y="20548"/>
                  </a:lnTo>
                  <a:lnTo>
                    <a:pt x="14711" y="20548"/>
                  </a:lnTo>
                  <a:lnTo>
                    <a:pt x="147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3019825" y="2060250"/>
              <a:ext cx="392800" cy="513725"/>
            </a:xfrm>
            <a:custGeom>
              <a:avLst/>
              <a:gdLst/>
              <a:ahLst/>
              <a:cxnLst/>
              <a:rect l="l" t="t" r="r" b="b"/>
              <a:pathLst>
                <a:path w="15712" h="20549" extrusionOk="0">
                  <a:moveTo>
                    <a:pt x="1035" y="1"/>
                  </a:moveTo>
                  <a:lnTo>
                    <a:pt x="1" y="20549"/>
                  </a:lnTo>
                  <a:lnTo>
                    <a:pt x="14678" y="20549"/>
                  </a:lnTo>
                  <a:lnTo>
                    <a:pt x="157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2789675" y="2241225"/>
              <a:ext cx="366950" cy="513725"/>
            </a:xfrm>
            <a:custGeom>
              <a:avLst/>
              <a:gdLst/>
              <a:ahLst/>
              <a:cxnLst/>
              <a:rect l="l" t="t" r="r" b="b"/>
              <a:pathLst>
                <a:path w="14678" h="20549" extrusionOk="0">
                  <a:moveTo>
                    <a:pt x="0" y="0"/>
                  </a:moveTo>
                  <a:lnTo>
                    <a:pt x="0" y="20548"/>
                  </a:lnTo>
                  <a:lnTo>
                    <a:pt x="14677" y="20548"/>
                  </a:lnTo>
                  <a:lnTo>
                    <a:pt x="146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2250950" y="2060250"/>
              <a:ext cx="393625" cy="513725"/>
            </a:xfrm>
            <a:custGeom>
              <a:avLst/>
              <a:gdLst/>
              <a:ahLst/>
              <a:cxnLst/>
              <a:rect l="l" t="t" r="r" b="b"/>
              <a:pathLst>
                <a:path w="15745" h="20549" extrusionOk="0">
                  <a:moveTo>
                    <a:pt x="1068" y="1"/>
                  </a:moveTo>
                  <a:lnTo>
                    <a:pt x="0" y="20549"/>
                  </a:lnTo>
                  <a:lnTo>
                    <a:pt x="14677" y="20549"/>
                  </a:lnTo>
                  <a:lnTo>
                    <a:pt x="157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2561175" y="1235500"/>
              <a:ext cx="586275" cy="732200"/>
            </a:xfrm>
            <a:custGeom>
              <a:avLst/>
              <a:gdLst/>
              <a:ahLst/>
              <a:cxnLst/>
              <a:rect l="l" t="t" r="r" b="b"/>
              <a:pathLst>
                <a:path w="23451" h="29288" extrusionOk="0">
                  <a:moveTo>
                    <a:pt x="3436" y="0"/>
                  </a:moveTo>
                  <a:lnTo>
                    <a:pt x="0" y="27887"/>
                  </a:lnTo>
                  <a:lnTo>
                    <a:pt x="20014" y="29288"/>
                  </a:lnTo>
                  <a:lnTo>
                    <a:pt x="23450" y="1435"/>
                  </a:lnTo>
                  <a:lnTo>
                    <a:pt x="3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3762850" y="1145425"/>
              <a:ext cx="393650" cy="514575"/>
            </a:xfrm>
            <a:custGeom>
              <a:avLst/>
              <a:gdLst/>
              <a:ahLst/>
              <a:cxnLst/>
              <a:rect l="l" t="t" r="r" b="b"/>
              <a:pathLst>
                <a:path w="15746" h="20583" extrusionOk="0">
                  <a:moveTo>
                    <a:pt x="1068" y="1"/>
                  </a:moveTo>
                  <a:lnTo>
                    <a:pt x="1" y="20582"/>
                  </a:lnTo>
                  <a:lnTo>
                    <a:pt x="14678" y="20582"/>
                  </a:lnTo>
                  <a:lnTo>
                    <a:pt x="157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3280850" y="1440650"/>
              <a:ext cx="388625" cy="529550"/>
            </a:xfrm>
            <a:custGeom>
              <a:avLst/>
              <a:gdLst/>
              <a:ahLst/>
              <a:cxnLst/>
              <a:rect l="l" t="t" r="r" b="b"/>
              <a:pathLst>
                <a:path w="15545" h="21182" extrusionOk="0">
                  <a:moveTo>
                    <a:pt x="868" y="0"/>
                  </a:moveTo>
                  <a:lnTo>
                    <a:pt x="0" y="20515"/>
                  </a:lnTo>
                  <a:lnTo>
                    <a:pt x="14644" y="21182"/>
                  </a:lnTo>
                  <a:lnTo>
                    <a:pt x="15545" y="634"/>
                  </a:lnTo>
                  <a:lnTo>
                    <a:pt x="8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1979925" y="1286375"/>
              <a:ext cx="381950" cy="524550"/>
            </a:xfrm>
            <a:custGeom>
              <a:avLst/>
              <a:gdLst/>
              <a:ahLst/>
              <a:cxnLst/>
              <a:rect l="l" t="t" r="r" b="b"/>
              <a:pathLst>
                <a:path w="15278" h="20982" extrusionOk="0">
                  <a:moveTo>
                    <a:pt x="14677" y="0"/>
                  </a:moveTo>
                  <a:lnTo>
                    <a:pt x="0" y="434"/>
                  </a:lnTo>
                  <a:lnTo>
                    <a:pt x="601" y="20982"/>
                  </a:lnTo>
                  <a:lnTo>
                    <a:pt x="15278" y="20548"/>
                  </a:lnTo>
                  <a:lnTo>
                    <a:pt x="146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4699350" y="1225475"/>
              <a:ext cx="932375" cy="1371850"/>
            </a:xfrm>
            <a:custGeom>
              <a:avLst/>
              <a:gdLst/>
              <a:ahLst/>
              <a:cxnLst/>
              <a:rect l="l" t="t" r="r" b="b"/>
              <a:pathLst>
                <a:path w="37295" h="54874" extrusionOk="0">
                  <a:moveTo>
                    <a:pt x="1" y="1"/>
                  </a:moveTo>
                  <a:lnTo>
                    <a:pt x="1" y="54874"/>
                  </a:lnTo>
                  <a:lnTo>
                    <a:pt x="37294" y="54874"/>
                  </a:lnTo>
                  <a:lnTo>
                    <a:pt x="372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4642650" y="1225475"/>
              <a:ext cx="963225" cy="1371850"/>
            </a:xfrm>
            <a:custGeom>
              <a:avLst/>
              <a:gdLst/>
              <a:ahLst/>
              <a:cxnLst/>
              <a:rect l="l" t="t" r="r" b="b"/>
              <a:pathLst>
                <a:path w="38529" h="54874" extrusionOk="0">
                  <a:moveTo>
                    <a:pt x="1" y="1"/>
                  </a:moveTo>
                  <a:lnTo>
                    <a:pt x="1" y="54874"/>
                  </a:lnTo>
                  <a:lnTo>
                    <a:pt x="38528" y="54874"/>
                  </a:lnTo>
                  <a:lnTo>
                    <a:pt x="3852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4723550" y="1333900"/>
              <a:ext cx="802250" cy="1155025"/>
            </a:xfrm>
            <a:custGeom>
              <a:avLst/>
              <a:gdLst/>
              <a:ahLst/>
              <a:cxnLst/>
              <a:rect l="l" t="t" r="r" b="b"/>
              <a:pathLst>
                <a:path w="32090" h="46201" extrusionOk="0">
                  <a:moveTo>
                    <a:pt x="0" y="0"/>
                  </a:moveTo>
                  <a:lnTo>
                    <a:pt x="0" y="46200"/>
                  </a:lnTo>
                  <a:lnTo>
                    <a:pt x="32090" y="46200"/>
                  </a:lnTo>
                  <a:lnTo>
                    <a:pt x="32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5024600" y="1767550"/>
              <a:ext cx="200150" cy="287725"/>
            </a:xfrm>
            <a:custGeom>
              <a:avLst/>
              <a:gdLst/>
              <a:ahLst/>
              <a:cxnLst/>
              <a:rect l="l" t="t" r="r" b="b"/>
              <a:pathLst>
                <a:path w="8006" h="11509" extrusionOk="0">
                  <a:moveTo>
                    <a:pt x="0" y="0"/>
                  </a:moveTo>
                  <a:lnTo>
                    <a:pt x="0" y="3536"/>
                  </a:lnTo>
                  <a:cubicBezTo>
                    <a:pt x="0" y="7939"/>
                    <a:pt x="3569" y="11508"/>
                    <a:pt x="8006" y="11508"/>
                  </a:cubicBezTo>
                  <a:lnTo>
                    <a:pt x="8006" y="8006"/>
                  </a:lnTo>
                  <a:cubicBezTo>
                    <a:pt x="8006" y="3569"/>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5024600" y="1471500"/>
              <a:ext cx="200150" cy="286900"/>
            </a:xfrm>
            <a:custGeom>
              <a:avLst/>
              <a:gdLst/>
              <a:ahLst/>
              <a:cxnLst/>
              <a:rect l="l" t="t" r="r" b="b"/>
              <a:pathLst>
                <a:path w="8006" h="11476" extrusionOk="0">
                  <a:moveTo>
                    <a:pt x="0" y="0"/>
                  </a:moveTo>
                  <a:lnTo>
                    <a:pt x="0" y="3503"/>
                  </a:lnTo>
                  <a:cubicBezTo>
                    <a:pt x="0" y="7906"/>
                    <a:pt x="3569" y="11475"/>
                    <a:pt x="8006" y="11475"/>
                  </a:cubicBezTo>
                  <a:lnTo>
                    <a:pt x="8006" y="7973"/>
                  </a:lnTo>
                  <a:cubicBezTo>
                    <a:pt x="8006" y="3570"/>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5024600" y="2064425"/>
              <a:ext cx="200150" cy="287725"/>
            </a:xfrm>
            <a:custGeom>
              <a:avLst/>
              <a:gdLst/>
              <a:ahLst/>
              <a:cxnLst/>
              <a:rect l="l" t="t" r="r" b="b"/>
              <a:pathLst>
                <a:path w="8006" h="11509" extrusionOk="0">
                  <a:moveTo>
                    <a:pt x="0" y="0"/>
                  </a:moveTo>
                  <a:lnTo>
                    <a:pt x="0" y="3503"/>
                  </a:lnTo>
                  <a:cubicBezTo>
                    <a:pt x="0" y="7939"/>
                    <a:pt x="3569" y="11509"/>
                    <a:pt x="8006" y="11509"/>
                  </a:cubicBezTo>
                  <a:lnTo>
                    <a:pt x="8006" y="7973"/>
                  </a:lnTo>
                  <a:cubicBezTo>
                    <a:pt x="8006" y="3570"/>
                    <a:pt x="4403" y="0"/>
                    <a:pt x="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5183875" y="3211900"/>
              <a:ext cx="106775" cy="771425"/>
            </a:xfrm>
            <a:custGeom>
              <a:avLst/>
              <a:gdLst/>
              <a:ahLst/>
              <a:cxnLst/>
              <a:rect l="l" t="t" r="r" b="b"/>
              <a:pathLst>
                <a:path w="4271" h="30857" extrusionOk="0">
                  <a:moveTo>
                    <a:pt x="4270" y="1"/>
                  </a:moveTo>
                  <a:lnTo>
                    <a:pt x="1968" y="935"/>
                  </a:lnTo>
                  <a:cubicBezTo>
                    <a:pt x="267" y="5938"/>
                    <a:pt x="0" y="19682"/>
                    <a:pt x="0" y="29755"/>
                  </a:cubicBezTo>
                  <a:cubicBezTo>
                    <a:pt x="0" y="29956"/>
                    <a:pt x="267" y="30122"/>
                    <a:pt x="601" y="30122"/>
                  </a:cubicBezTo>
                  <a:cubicBezTo>
                    <a:pt x="934" y="30122"/>
                    <a:pt x="1235" y="29956"/>
                    <a:pt x="1235" y="29755"/>
                  </a:cubicBezTo>
                  <a:cubicBezTo>
                    <a:pt x="1135" y="28288"/>
                    <a:pt x="1268" y="30856"/>
                    <a:pt x="2469" y="16413"/>
                  </a:cubicBezTo>
                  <a:cubicBezTo>
                    <a:pt x="3703" y="936"/>
                    <a:pt x="4270" y="1"/>
                    <a:pt x="427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4617300" y="3052625"/>
              <a:ext cx="626650" cy="422000"/>
            </a:xfrm>
            <a:custGeom>
              <a:avLst/>
              <a:gdLst/>
              <a:ahLst/>
              <a:cxnLst/>
              <a:rect l="l" t="t" r="r" b="b"/>
              <a:pathLst>
                <a:path w="25066" h="16880" extrusionOk="0">
                  <a:moveTo>
                    <a:pt x="2872" y="0"/>
                  </a:moveTo>
                  <a:cubicBezTo>
                    <a:pt x="1" y="0"/>
                    <a:pt x="8716" y="6621"/>
                    <a:pt x="14591" y="9808"/>
                  </a:cubicBezTo>
                  <a:cubicBezTo>
                    <a:pt x="19027" y="12176"/>
                    <a:pt x="23864" y="14344"/>
                    <a:pt x="25065" y="16879"/>
                  </a:cubicBezTo>
                  <a:cubicBezTo>
                    <a:pt x="24765" y="11576"/>
                    <a:pt x="24698" y="7806"/>
                    <a:pt x="21329" y="5038"/>
                  </a:cubicBezTo>
                  <a:cubicBezTo>
                    <a:pt x="17960" y="2236"/>
                    <a:pt x="10655" y="167"/>
                    <a:pt x="2916" y="1"/>
                  </a:cubicBezTo>
                  <a:cubicBezTo>
                    <a:pt x="2901" y="0"/>
                    <a:pt x="2886" y="0"/>
                    <a:pt x="287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4790525" y="3437075"/>
              <a:ext cx="437575" cy="294400"/>
            </a:xfrm>
            <a:custGeom>
              <a:avLst/>
              <a:gdLst/>
              <a:ahLst/>
              <a:cxnLst/>
              <a:rect l="l" t="t" r="r" b="b"/>
              <a:pathLst>
                <a:path w="17503" h="11776" extrusionOk="0">
                  <a:moveTo>
                    <a:pt x="2036" y="0"/>
                  </a:moveTo>
                  <a:cubicBezTo>
                    <a:pt x="0" y="0"/>
                    <a:pt x="6109" y="4612"/>
                    <a:pt x="10197" y="6838"/>
                  </a:cubicBezTo>
                  <a:cubicBezTo>
                    <a:pt x="13266" y="8506"/>
                    <a:pt x="16668" y="10007"/>
                    <a:pt x="17502" y="11775"/>
                  </a:cubicBezTo>
                  <a:cubicBezTo>
                    <a:pt x="17302" y="8073"/>
                    <a:pt x="17235" y="5471"/>
                    <a:pt x="14900" y="3503"/>
                  </a:cubicBezTo>
                  <a:cubicBezTo>
                    <a:pt x="12532" y="1568"/>
                    <a:pt x="7428" y="100"/>
                    <a:pt x="2058" y="0"/>
                  </a:cubicBezTo>
                  <a:cubicBezTo>
                    <a:pt x="2050" y="0"/>
                    <a:pt x="2043" y="0"/>
                    <a:pt x="2036"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5208900" y="3218575"/>
              <a:ext cx="716250" cy="468700"/>
            </a:xfrm>
            <a:custGeom>
              <a:avLst/>
              <a:gdLst/>
              <a:ahLst/>
              <a:cxnLst/>
              <a:rect l="l" t="t" r="r" b="b"/>
              <a:pathLst>
                <a:path w="28650" h="18748" extrusionOk="0">
                  <a:moveTo>
                    <a:pt x="25310" y="1"/>
                  </a:moveTo>
                  <a:cubicBezTo>
                    <a:pt x="25301" y="1"/>
                    <a:pt x="25293" y="1"/>
                    <a:pt x="25285" y="1"/>
                  </a:cubicBezTo>
                  <a:cubicBezTo>
                    <a:pt x="16645" y="101"/>
                    <a:pt x="8406" y="2369"/>
                    <a:pt x="4537" y="5471"/>
                  </a:cubicBezTo>
                  <a:cubicBezTo>
                    <a:pt x="701" y="8573"/>
                    <a:pt x="500" y="12776"/>
                    <a:pt x="0" y="18747"/>
                  </a:cubicBezTo>
                  <a:cubicBezTo>
                    <a:pt x="1401" y="15879"/>
                    <a:pt x="7239" y="12143"/>
                    <a:pt x="12876" y="9941"/>
                  </a:cubicBezTo>
                  <a:cubicBezTo>
                    <a:pt x="20995" y="6780"/>
                    <a:pt x="28650" y="1"/>
                    <a:pt x="2531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5207225" y="2963725"/>
              <a:ext cx="472650" cy="395825"/>
            </a:xfrm>
            <a:custGeom>
              <a:avLst/>
              <a:gdLst/>
              <a:ahLst/>
              <a:cxnLst/>
              <a:rect l="l" t="t" r="r" b="b"/>
              <a:pathLst>
                <a:path w="18906" h="15833" extrusionOk="0">
                  <a:moveTo>
                    <a:pt x="17021" y="0"/>
                  </a:moveTo>
                  <a:cubicBezTo>
                    <a:pt x="16948" y="0"/>
                    <a:pt x="16867" y="7"/>
                    <a:pt x="16779" y="21"/>
                  </a:cubicBezTo>
                  <a:cubicBezTo>
                    <a:pt x="10708" y="921"/>
                    <a:pt x="5037" y="3323"/>
                    <a:pt x="2536" y="5925"/>
                  </a:cubicBezTo>
                  <a:cubicBezTo>
                    <a:pt x="0" y="8493"/>
                    <a:pt x="67" y="11529"/>
                    <a:pt x="67" y="15832"/>
                  </a:cubicBezTo>
                  <a:cubicBezTo>
                    <a:pt x="901" y="13630"/>
                    <a:pt x="4770" y="10261"/>
                    <a:pt x="8640" y="8227"/>
                  </a:cubicBezTo>
                  <a:cubicBezTo>
                    <a:pt x="15705" y="4469"/>
                    <a:pt x="18906" y="0"/>
                    <a:pt x="1702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5037925" y="3913250"/>
              <a:ext cx="394475" cy="311075"/>
            </a:xfrm>
            <a:custGeom>
              <a:avLst/>
              <a:gdLst/>
              <a:ahLst/>
              <a:cxnLst/>
              <a:rect l="l" t="t" r="r" b="b"/>
              <a:pathLst>
                <a:path w="15779" h="12443" extrusionOk="0">
                  <a:moveTo>
                    <a:pt x="1" y="0"/>
                  </a:moveTo>
                  <a:lnTo>
                    <a:pt x="601" y="11942"/>
                  </a:lnTo>
                  <a:cubicBezTo>
                    <a:pt x="601" y="12209"/>
                    <a:pt x="868" y="12442"/>
                    <a:pt x="1135" y="12442"/>
                  </a:cubicBezTo>
                  <a:lnTo>
                    <a:pt x="14611" y="12442"/>
                  </a:lnTo>
                  <a:cubicBezTo>
                    <a:pt x="14912" y="12442"/>
                    <a:pt x="15145" y="12209"/>
                    <a:pt x="15145" y="11942"/>
                  </a:cubicBezTo>
                  <a:lnTo>
                    <a:pt x="1577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4999575" y="3861550"/>
              <a:ext cx="471200" cy="115100"/>
            </a:xfrm>
            <a:custGeom>
              <a:avLst/>
              <a:gdLst/>
              <a:ahLst/>
              <a:cxnLst/>
              <a:rect l="l" t="t" r="r" b="b"/>
              <a:pathLst>
                <a:path w="18848" h="4604" extrusionOk="0">
                  <a:moveTo>
                    <a:pt x="0" y="0"/>
                  </a:moveTo>
                  <a:lnTo>
                    <a:pt x="501" y="4603"/>
                  </a:lnTo>
                  <a:lnTo>
                    <a:pt x="18314" y="4603"/>
                  </a:lnTo>
                  <a:lnTo>
                    <a:pt x="1884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1774775" y="4562875"/>
              <a:ext cx="4042900" cy="236025"/>
            </a:xfrm>
            <a:custGeom>
              <a:avLst/>
              <a:gdLst/>
              <a:ahLst/>
              <a:cxnLst/>
              <a:rect l="l" t="t" r="r" b="b"/>
              <a:pathLst>
                <a:path w="161716" h="9441" extrusionOk="0">
                  <a:moveTo>
                    <a:pt x="80858" y="1"/>
                  </a:moveTo>
                  <a:cubicBezTo>
                    <a:pt x="36193" y="1"/>
                    <a:pt x="0" y="2135"/>
                    <a:pt x="0" y="4737"/>
                  </a:cubicBezTo>
                  <a:cubicBezTo>
                    <a:pt x="0" y="7339"/>
                    <a:pt x="36193" y="9441"/>
                    <a:pt x="80858" y="9441"/>
                  </a:cubicBezTo>
                  <a:cubicBezTo>
                    <a:pt x="125523" y="9441"/>
                    <a:pt x="161716" y="7339"/>
                    <a:pt x="161716" y="4737"/>
                  </a:cubicBezTo>
                  <a:cubicBezTo>
                    <a:pt x="161716" y="2135"/>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5155525" y="1032850"/>
              <a:ext cx="20025" cy="60075"/>
            </a:xfrm>
            <a:custGeom>
              <a:avLst/>
              <a:gdLst/>
              <a:ahLst/>
              <a:cxnLst/>
              <a:rect l="l" t="t" r="r" b="b"/>
              <a:pathLst>
                <a:path w="801" h="2403" extrusionOk="0">
                  <a:moveTo>
                    <a:pt x="367" y="0"/>
                  </a:moveTo>
                  <a:cubicBezTo>
                    <a:pt x="367" y="768"/>
                    <a:pt x="267" y="1535"/>
                    <a:pt x="0" y="2269"/>
                  </a:cubicBezTo>
                  <a:lnTo>
                    <a:pt x="401" y="2402"/>
                  </a:lnTo>
                  <a:cubicBezTo>
                    <a:pt x="667" y="1635"/>
                    <a:pt x="801" y="801"/>
                    <a:pt x="80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5043775" y="850225"/>
              <a:ext cx="123450" cy="130100"/>
            </a:xfrm>
            <a:custGeom>
              <a:avLst/>
              <a:gdLst/>
              <a:ahLst/>
              <a:cxnLst/>
              <a:rect l="l" t="t" r="r" b="b"/>
              <a:pathLst>
                <a:path w="4938" h="5204" extrusionOk="0">
                  <a:moveTo>
                    <a:pt x="134" y="0"/>
                  </a:moveTo>
                  <a:lnTo>
                    <a:pt x="0" y="400"/>
                  </a:lnTo>
                  <a:cubicBezTo>
                    <a:pt x="2169" y="1168"/>
                    <a:pt x="3870" y="2969"/>
                    <a:pt x="4537" y="5204"/>
                  </a:cubicBezTo>
                  <a:lnTo>
                    <a:pt x="4937" y="5070"/>
                  </a:lnTo>
                  <a:cubicBezTo>
                    <a:pt x="4237" y="2702"/>
                    <a:pt x="2435" y="834"/>
                    <a:pt x="1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4786100" y="874600"/>
              <a:ext cx="352775" cy="347575"/>
            </a:xfrm>
            <a:custGeom>
              <a:avLst/>
              <a:gdLst/>
              <a:ahLst/>
              <a:cxnLst/>
              <a:rect l="l" t="t" r="r" b="b"/>
              <a:pathLst>
                <a:path w="14111" h="13903" extrusionOk="0">
                  <a:moveTo>
                    <a:pt x="7794" y="0"/>
                  </a:moveTo>
                  <a:cubicBezTo>
                    <a:pt x="6570" y="0"/>
                    <a:pt x="5313" y="362"/>
                    <a:pt x="4170" y="1160"/>
                  </a:cubicBezTo>
                  <a:cubicBezTo>
                    <a:pt x="0" y="4095"/>
                    <a:pt x="867" y="10533"/>
                    <a:pt x="5671" y="12235"/>
                  </a:cubicBezTo>
                  <a:lnTo>
                    <a:pt x="10007" y="13903"/>
                  </a:lnTo>
                  <a:lnTo>
                    <a:pt x="9207" y="12502"/>
                  </a:lnTo>
                  <a:cubicBezTo>
                    <a:pt x="12075" y="11834"/>
                    <a:pt x="14110" y="9266"/>
                    <a:pt x="14110" y="6330"/>
                  </a:cubicBezTo>
                  <a:cubicBezTo>
                    <a:pt x="14110" y="2591"/>
                    <a:pt x="11069" y="0"/>
                    <a:pt x="779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4737725" y="1017650"/>
              <a:ext cx="258550" cy="255400"/>
            </a:xfrm>
            <a:custGeom>
              <a:avLst/>
              <a:gdLst/>
              <a:ahLst/>
              <a:cxnLst/>
              <a:rect l="l" t="t" r="r" b="b"/>
              <a:pathLst>
                <a:path w="10342" h="10216" extrusionOk="0">
                  <a:moveTo>
                    <a:pt x="4647" y="1"/>
                  </a:moveTo>
                  <a:cubicBezTo>
                    <a:pt x="2251" y="1"/>
                    <a:pt x="0" y="1897"/>
                    <a:pt x="0" y="4645"/>
                  </a:cubicBezTo>
                  <a:cubicBezTo>
                    <a:pt x="0" y="6780"/>
                    <a:pt x="1501" y="8648"/>
                    <a:pt x="3636" y="9148"/>
                  </a:cubicBezTo>
                  <a:lnTo>
                    <a:pt x="3002" y="10215"/>
                  </a:lnTo>
                  <a:lnTo>
                    <a:pt x="6205" y="8981"/>
                  </a:lnTo>
                  <a:cubicBezTo>
                    <a:pt x="9707" y="7714"/>
                    <a:pt x="10341" y="3010"/>
                    <a:pt x="7272" y="842"/>
                  </a:cubicBezTo>
                  <a:cubicBezTo>
                    <a:pt x="6449" y="263"/>
                    <a:pt x="5538" y="1"/>
                    <a:pt x="46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5134675" y="1472325"/>
              <a:ext cx="371125" cy="376975"/>
            </a:xfrm>
            <a:custGeom>
              <a:avLst/>
              <a:gdLst/>
              <a:ahLst/>
              <a:cxnLst/>
              <a:rect l="l" t="t" r="r" b="b"/>
              <a:pathLst>
                <a:path w="14845" h="15079" extrusionOk="0">
                  <a:moveTo>
                    <a:pt x="8707" y="1"/>
                  </a:moveTo>
                  <a:cubicBezTo>
                    <a:pt x="7072" y="1420"/>
                    <a:pt x="3782" y="2525"/>
                    <a:pt x="1608" y="2525"/>
                  </a:cubicBezTo>
                  <a:cubicBezTo>
                    <a:pt x="1431" y="2525"/>
                    <a:pt x="1262" y="2518"/>
                    <a:pt x="1101" y="2502"/>
                  </a:cubicBezTo>
                  <a:lnTo>
                    <a:pt x="1101" y="2502"/>
                  </a:lnTo>
                  <a:cubicBezTo>
                    <a:pt x="0" y="9507"/>
                    <a:pt x="5871" y="15078"/>
                    <a:pt x="5871" y="15078"/>
                  </a:cubicBezTo>
                  <a:cubicBezTo>
                    <a:pt x="5871" y="15078"/>
                    <a:pt x="13343" y="12009"/>
                    <a:pt x="14844" y="5104"/>
                  </a:cubicBezTo>
                  <a:cubicBezTo>
                    <a:pt x="12809" y="4504"/>
                    <a:pt x="9774" y="2069"/>
                    <a:pt x="870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5177200" y="1509850"/>
              <a:ext cx="297750" cy="307750"/>
            </a:xfrm>
            <a:custGeom>
              <a:avLst/>
              <a:gdLst/>
              <a:ahLst/>
              <a:cxnLst/>
              <a:rect l="l" t="t" r="r" b="b"/>
              <a:pathLst>
                <a:path w="11910" h="12310" extrusionOk="0">
                  <a:moveTo>
                    <a:pt x="6705" y="1"/>
                  </a:moveTo>
                  <a:cubicBezTo>
                    <a:pt x="4771" y="1168"/>
                    <a:pt x="2569" y="1869"/>
                    <a:pt x="334" y="2036"/>
                  </a:cubicBezTo>
                  <a:cubicBezTo>
                    <a:pt x="1" y="6872"/>
                    <a:pt x="3169" y="10942"/>
                    <a:pt x="4404" y="12310"/>
                  </a:cubicBezTo>
                  <a:cubicBezTo>
                    <a:pt x="6072" y="11476"/>
                    <a:pt x="10475" y="8840"/>
                    <a:pt x="11909" y="4237"/>
                  </a:cubicBezTo>
                  <a:cubicBezTo>
                    <a:pt x="9874" y="3236"/>
                    <a:pt x="8106" y="1802"/>
                    <a:pt x="6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3405925" y="842700"/>
              <a:ext cx="331100" cy="151800"/>
            </a:xfrm>
            <a:custGeom>
              <a:avLst/>
              <a:gdLst/>
              <a:ahLst/>
              <a:cxnLst/>
              <a:rect l="l" t="t" r="r" b="b"/>
              <a:pathLst>
                <a:path w="13244" h="6072" extrusionOk="0">
                  <a:moveTo>
                    <a:pt x="5705" y="1"/>
                  </a:moveTo>
                  <a:lnTo>
                    <a:pt x="1" y="6072"/>
                  </a:lnTo>
                  <a:lnTo>
                    <a:pt x="13244" y="3470"/>
                  </a:lnTo>
                  <a:lnTo>
                    <a:pt x="5705"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3380925" y="929050"/>
              <a:ext cx="427825" cy="304350"/>
            </a:xfrm>
            <a:custGeom>
              <a:avLst/>
              <a:gdLst/>
              <a:ahLst/>
              <a:cxnLst/>
              <a:rect l="l" t="t" r="r" b="b"/>
              <a:pathLst>
                <a:path w="17113" h="12174" extrusionOk="0">
                  <a:moveTo>
                    <a:pt x="14437" y="1"/>
                  </a:moveTo>
                  <a:cubicBezTo>
                    <a:pt x="14374" y="1"/>
                    <a:pt x="14309" y="6"/>
                    <a:pt x="14244" y="16"/>
                  </a:cubicBezTo>
                  <a:lnTo>
                    <a:pt x="1001" y="2618"/>
                  </a:lnTo>
                  <a:cubicBezTo>
                    <a:pt x="401" y="2718"/>
                    <a:pt x="0" y="3318"/>
                    <a:pt x="100" y="3919"/>
                  </a:cubicBezTo>
                  <a:lnTo>
                    <a:pt x="1535" y="11258"/>
                  </a:lnTo>
                  <a:cubicBezTo>
                    <a:pt x="1654" y="11796"/>
                    <a:pt x="2123" y="12173"/>
                    <a:pt x="2675" y="12173"/>
                  </a:cubicBezTo>
                  <a:cubicBezTo>
                    <a:pt x="2739" y="12173"/>
                    <a:pt x="2804" y="12168"/>
                    <a:pt x="2869" y="12158"/>
                  </a:cubicBezTo>
                  <a:lnTo>
                    <a:pt x="16112" y="9556"/>
                  </a:lnTo>
                  <a:cubicBezTo>
                    <a:pt x="16712" y="9456"/>
                    <a:pt x="17112" y="8856"/>
                    <a:pt x="17012" y="8255"/>
                  </a:cubicBezTo>
                  <a:lnTo>
                    <a:pt x="15578" y="917"/>
                  </a:lnTo>
                  <a:cubicBezTo>
                    <a:pt x="15458" y="378"/>
                    <a:pt x="14990" y="1"/>
                    <a:pt x="144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3405925" y="929450"/>
              <a:ext cx="331100" cy="151800"/>
            </a:xfrm>
            <a:custGeom>
              <a:avLst/>
              <a:gdLst/>
              <a:ahLst/>
              <a:cxnLst/>
              <a:rect l="l" t="t" r="r" b="b"/>
              <a:pathLst>
                <a:path w="13244" h="6072" extrusionOk="0">
                  <a:moveTo>
                    <a:pt x="13244" y="0"/>
                  </a:moveTo>
                  <a:lnTo>
                    <a:pt x="1" y="2602"/>
                  </a:lnTo>
                  <a:lnTo>
                    <a:pt x="7573" y="6071"/>
                  </a:lnTo>
                  <a:lnTo>
                    <a:pt x="13244" y="0"/>
                  </a:ln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3409275" y="796850"/>
              <a:ext cx="296900" cy="284400"/>
            </a:xfrm>
            <a:custGeom>
              <a:avLst/>
              <a:gdLst/>
              <a:ahLst/>
              <a:cxnLst/>
              <a:rect l="l" t="t" r="r" b="b"/>
              <a:pathLst>
                <a:path w="11876" h="11376" extrusionOk="0">
                  <a:moveTo>
                    <a:pt x="9607" y="0"/>
                  </a:moveTo>
                  <a:lnTo>
                    <a:pt x="0" y="3269"/>
                  </a:lnTo>
                  <a:lnTo>
                    <a:pt x="1902" y="8840"/>
                  </a:lnTo>
                  <a:lnTo>
                    <a:pt x="7439" y="11375"/>
                  </a:lnTo>
                  <a:lnTo>
                    <a:pt x="11876" y="6638"/>
                  </a:lnTo>
                  <a:lnTo>
                    <a:pt x="9607"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3409275" y="796850"/>
              <a:ext cx="296900" cy="284400"/>
            </a:xfrm>
            <a:custGeom>
              <a:avLst/>
              <a:gdLst/>
              <a:ahLst/>
              <a:cxnLst/>
              <a:rect l="l" t="t" r="r" b="b"/>
              <a:pathLst>
                <a:path w="11876" h="11376" extrusionOk="0">
                  <a:moveTo>
                    <a:pt x="9607" y="0"/>
                  </a:moveTo>
                  <a:lnTo>
                    <a:pt x="0" y="3269"/>
                  </a:lnTo>
                  <a:lnTo>
                    <a:pt x="1902" y="8840"/>
                  </a:lnTo>
                  <a:lnTo>
                    <a:pt x="7439" y="11375"/>
                  </a:lnTo>
                  <a:lnTo>
                    <a:pt x="11876" y="6638"/>
                  </a:lnTo>
                  <a:lnTo>
                    <a:pt x="96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3149075" y="1414800"/>
              <a:ext cx="253550" cy="252700"/>
            </a:xfrm>
            <a:custGeom>
              <a:avLst/>
              <a:gdLst/>
              <a:ahLst/>
              <a:cxnLst/>
              <a:rect l="l" t="t" r="r" b="b"/>
              <a:pathLst>
                <a:path w="10142" h="10108" extrusionOk="0">
                  <a:moveTo>
                    <a:pt x="5063" y="2982"/>
                  </a:moveTo>
                  <a:cubicBezTo>
                    <a:pt x="5924" y="2982"/>
                    <a:pt x="6780" y="3500"/>
                    <a:pt x="7073" y="4470"/>
                  </a:cubicBezTo>
                  <a:cubicBezTo>
                    <a:pt x="7406" y="5604"/>
                    <a:pt x="6739" y="6738"/>
                    <a:pt x="5638" y="7072"/>
                  </a:cubicBezTo>
                  <a:cubicBezTo>
                    <a:pt x="5442" y="7127"/>
                    <a:pt x="5248" y="7153"/>
                    <a:pt x="5061" y="7153"/>
                  </a:cubicBezTo>
                  <a:cubicBezTo>
                    <a:pt x="3559" y="7153"/>
                    <a:pt x="2436" y="5493"/>
                    <a:pt x="3237" y="4070"/>
                  </a:cubicBezTo>
                  <a:cubicBezTo>
                    <a:pt x="3643" y="3332"/>
                    <a:pt x="4355" y="2982"/>
                    <a:pt x="5063" y="2982"/>
                  </a:cubicBezTo>
                  <a:close/>
                  <a:moveTo>
                    <a:pt x="4704" y="0"/>
                  </a:moveTo>
                  <a:lnTo>
                    <a:pt x="2703" y="567"/>
                  </a:lnTo>
                  <a:lnTo>
                    <a:pt x="2636" y="1334"/>
                  </a:lnTo>
                  <a:cubicBezTo>
                    <a:pt x="2403" y="1501"/>
                    <a:pt x="2169" y="1668"/>
                    <a:pt x="1969" y="1868"/>
                  </a:cubicBezTo>
                  <a:lnTo>
                    <a:pt x="1235" y="1735"/>
                  </a:lnTo>
                  <a:lnTo>
                    <a:pt x="234" y="3603"/>
                  </a:lnTo>
                  <a:lnTo>
                    <a:pt x="735" y="4136"/>
                  </a:lnTo>
                  <a:cubicBezTo>
                    <a:pt x="668" y="4437"/>
                    <a:pt x="635" y="4703"/>
                    <a:pt x="635" y="5004"/>
                  </a:cubicBezTo>
                  <a:lnTo>
                    <a:pt x="1" y="5437"/>
                  </a:lnTo>
                  <a:lnTo>
                    <a:pt x="601" y="7439"/>
                  </a:lnTo>
                  <a:lnTo>
                    <a:pt x="1335" y="7472"/>
                  </a:lnTo>
                  <a:cubicBezTo>
                    <a:pt x="1502" y="7739"/>
                    <a:pt x="1669" y="7939"/>
                    <a:pt x="1869" y="8173"/>
                  </a:cubicBezTo>
                  <a:lnTo>
                    <a:pt x="1769" y="8906"/>
                  </a:lnTo>
                  <a:lnTo>
                    <a:pt x="3604" y="9907"/>
                  </a:lnTo>
                  <a:lnTo>
                    <a:pt x="4137" y="9407"/>
                  </a:lnTo>
                  <a:cubicBezTo>
                    <a:pt x="4437" y="9473"/>
                    <a:pt x="4738" y="9507"/>
                    <a:pt x="5005" y="9507"/>
                  </a:cubicBezTo>
                  <a:lnTo>
                    <a:pt x="5438" y="10107"/>
                  </a:lnTo>
                  <a:lnTo>
                    <a:pt x="7440" y="9540"/>
                  </a:lnTo>
                  <a:lnTo>
                    <a:pt x="7473" y="8773"/>
                  </a:lnTo>
                  <a:cubicBezTo>
                    <a:pt x="7740" y="8606"/>
                    <a:pt x="7973" y="8439"/>
                    <a:pt x="8173" y="8239"/>
                  </a:cubicBezTo>
                  <a:lnTo>
                    <a:pt x="8907" y="8373"/>
                  </a:lnTo>
                  <a:lnTo>
                    <a:pt x="9908" y="6538"/>
                  </a:lnTo>
                  <a:lnTo>
                    <a:pt x="9408" y="5971"/>
                  </a:lnTo>
                  <a:cubicBezTo>
                    <a:pt x="9474" y="5704"/>
                    <a:pt x="9508" y="5404"/>
                    <a:pt x="9508" y="5137"/>
                  </a:cubicBezTo>
                  <a:lnTo>
                    <a:pt x="10142" y="4703"/>
                  </a:lnTo>
                  <a:lnTo>
                    <a:pt x="9541" y="2669"/>
                  </a:lnTo>
                  <a:lnTo>
                    <a:pt x="8807" y="2635"/>
                  </a:lnTo>
                  <a:cubicBezTo>
                    <a:pt x="8640" y="2402"/>
                    <a:pt x="8474" y="2168"/>
                    <a:pt x="8274" y="1968"/>
                  </a:cubicBezTo>
                  <a:lnTo>
                    <a:pt x="8374" y="1234"/>
                  </a:lnTo>
                  <a:lnTo>
                    <a:pt x="6539" y="200"/>
                  </a:lnTo>
                  <a:lnTo>
                    <a:pt x="5972" y="701"/>
                  </a:lnTo>
                  <a:cubicBezTo>
                    <a:pt x="5705" y="634"/>
                    <a:pt x="5405" y="600"/>
                    <a:pt x="5138" y="600"/>
                  </a:cubicBezTo>
                  <a:lnTo>
                    <a:pt x="470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2994800" y="1413950"/>
              <a:ext cx="155150" cy="155150"/>
            </a:xfrm>
            <a:custGeom>
              <a:avLst/>
              <a:gdLst/>
              <a:ahLst/>
              <a:cxnLst/>
              <a:rect l="l" t="t" r="r" b="b"/>
              <a:pathLst>
                <a:path w="6206" h="6206" extrusionOk="0">
                  <a:moveTo>
                    <a:pt x="3106" y="995"/>
                  </a:moveTo>
                  <a:cubicBezTo>
                    <a:pt x="3975" y="995"/>
                    <a:pt x="4842" y="1524"/>
                    <a:pt x="5138" y="2502"/>
                  </a:cubicBezTo>
                  <a:cubicBezTo>
                    <a:pt x="5438" y="3603"/>
                    <a:pt x="4804" y="4771"/>
                    <a:pt x="3704" y="5104"/>
                  </a:cubicBezTo>
                  <a:cubicBezTo>
                    <a:pt x="3504" y="5160"/>
                    <a:pt x="3307" y="5186"/>
                    <a:pt x="3118" y="5186"/>
                  </a:cubicBezTo>
                  <a:cubicBezTo>
                    <a:pt x="1599" y="5186"/>
                    <a:pt x="501" y="3522"/>
                    <a:pt x="1302" y="2069"/>
                  </a:cubicBezTo>
                  <a:cubicBezTo>
                    <a:pt x="1704" y="1339"/>
                    <a:pt x="2405" y="995"/>
                    <a:pt x="3106" y="995"/>
                  </a:cubicBezTo>
                  <a:close/>
                  <a:moveTo>
                    <a:pt x="2903" y="1"/>
                  </a:moveTo>
                  <a:lnTo>
                    <a:pt x="1635" y="334"/>
                  </a:lnTo>
                  <a:lnTo>
                    <a:pt x="1602" y="801"/>
                  </a:lnTo>
                  <a:cubicBezTo>
                    <a:pt x="1469" y="901"/>
                    <a:pt x="1335" y="1001"/>
                    <a:pt x="1202" y="1135"/>
                  </a:cubicBezTo>
                  <a:lnTo>
                    <a:pt x="735" y="1068"/>
                  </a:lnTo>
                  <a:lnTo>
                    <a:pt x="134" y="2202"/>
                  </a:lnTo>
                  <a:lnTo>
                    <a:pt x="435" y="2536"/>
                  </a:lnTo>
                  <a:cubicBezTo>
                    <a:pt x="401" y="2703"/>
                    <a:pt x="368" y="2869"/>
                    <a:pt x="368" y="3070"/>
                  </a:cubicBezTo>
                  <a:lnTo>
                    <a:pt x="1" y="3303"/>
                  </a:lnTo>
                  <a:lnTo>
                    <a:pt x="368" y="4571"/>
                  </a:lnTo>
                  <a:lnTo>
                    <a:pt x="801" y="4604"/>
                  </a:lnTo>
                  <a:cubicBezTo>
                    <a:pt x="902" y="4737"/>
                    <a:pt x="1035" y="4871"/>
                    <a:pt x="1135" y="5004"/>
                  </a:cubicBezTo>
                  <a:lnTo>
                    <a:pt x="1068" y="5471"/>
                  </a:lnTo>
                  <a:lnTo>
                    <a:pt x="2202" y="6072"/>
                  </a:lnTo>
                  <a:lnTo>
                    <a:pt x="2536" y="5771"/>
                  </a:lnTo>
                  <a:cubicBezTo>
                    <a:pt x="2703" y="5805"/>
                    <a:pt x="2870" y="5838"/>
                    <a:pt x="3070" y="5838"/>
                  </a:cubicBezTo>
                  <a:lnTo>
                    <a:pt x="3337" y="6205"/>
                  </a:lnTo>
                  <a:lnTo>
                    <a:pt x="4571" y="5838"/>
                  </a:lnTo>
                  <a:lnTo>
                    <a:pt x="4604" y="5405"/>
                  </a:lnTo>
                  <a:cubicBezTo>
                    <a:pt x="4738" y="5304"/>
                    <a:pt x="4904" y="5204"/>
                    <a:pt x="5004" y="5071"/>
                  </a:cubicBezTo>
                  <a:lnTo>
                    <a:pt x="5471" y="5138"/>
                  </a:lnTo>
                  <a:lnTo>
                    <a:pt x="6105" y="4004"/>
                  </a:lnTo>
                  <a:lnTo>
                    <a:pt x="5772" y="3670"/>
                  </a:lnTo>
                  <a:cubicBezTo>
                    <a:pt x="5805" y="3503"/>
                    <a:pt x="5838" y="3336"/>
                    <a:pt x="5838" y="3136"/>
                  </a:cubicBezTo>
                  <a:lnTo>
                    <a:pt x="6205" y="2869"/>
                  </a:lnTo>
                  <a:lnTo>
                    <a:pt x="5872" y="1635"/>
                  </a:lnTo>
                  <a:lnTo>
                    <a:pt x="5405" y="1602"/>
                  </a:lnTo>
                  <a:cubicBezTo>
                    <a:pt x="5305" y="1468"/>
                    <a:pt x="5205" y="1335"/>
                    <a:pt x="5071" y="1202"/>
                  </a:cubicBezTo>
                  <a:lnTo>
                    <a:pt x="5138" y="735"/>
                  </a:lnTo>
                  <a:lnTo>
                    <a:pt x="4037" y="134"/>
                  </a:lnTo>
                  <a:lnTo>
                    <a:pt x="3670" y="434"/>
                  </a:lnTo>
                  <a:cubicBezTo>
                    <a:pt x="3503" y="401"/>
                    <a:pt x="3337" y="368"/>
                    <a:pt x="3170" y="368"/>
                  </a:cubicBezTo>
                  <a:lnTo>
                    <a:pt x="29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4153975" y="1241350"/>
              <a:ext cx="150575" cy="177925"/>
            </a:xfrm>
            <a:custGeom>
              <a:avLst/>
              <a:gdLst/>
              <a:ahLst/>
              <a:cxnLst/>
              <a:rect l="l" t="t" r="r" b="b"/>
              <a:pathLst>
                <a:path w="6023" h="7117" extrusionOk="0">
                  <a:moveTo>
                    <a:pt x="3311" y="0"/>
                  </a:moveTo>
                  <a:cubicBezTo>
                    <a:pt x="1852" y="0"/>
                    <a:pt x="1239" y="1108"/>
                    <a:pt x="1268" y="2602"/>
                  </a:cubicBezTo>
                  <a:cubicBezTo>
                    <a:pt x="1335" y="4303"/>
                    <a:pt x="0" y="6771"/>
                    <a:pt x="1702" y="7105"/>
                  </a:cubicBezTo>
                  <a:cubicBezTo>
                    <a:pt x="1741" y="7113"/>
                    <a:pt x="1781" y="7116"/>
                    <a:pt x="1822" y="7116"/>
                  </a:cubicBezTo>
                  <a:cubicBezTo>
                    <a:pt x="3524" y="7116"/>
                    <a:pt x="6022" y="425"/>
                    <a:pt x="3970" y="66"/>
                  </a:cubicBezTo>
                  <a:cubicBezTo>
                    <a:pt x="3734" y="22"/>
                    <a:pt x="3514" y="0"/>
                    <a:pt x="3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3681125" y="2469700"/>
              <a:ext cx="648825" cy="1984800"/>
            </a:xfrm>
            <a:custGeom>
              <a:avLst/>
              <a:gdLst/>
              <a:ahLst/>
              <a:cxnLst/>
              <a:rect l="l" t="t" r="r" b="b"/>
              <a:pathLst>
                <a:path w="25953" h="79392" extrusionOk="0">
                  <a:moveTo>
                    <a:pt x="10075" y="1"/>
                  </a:moveTo>
                  <a:cubicBezTo>
                    <a:pt x="10075" y="1"/>
                    <a:pt x="7640" y="27187"/>
                    <a:pt x="6272" y="38762"/>
                  </a:cubicBezTo>
                  <a:cubicBezTo>
                    <a:pt x="4838" y="50771"/>
                    <a:pt x="1" y="77423"/>
                    <a:pt x="1" y="77423"/>
                  </a:cubicBezTo>
                  <a:lnTo>
                    <a:pt x="6972" y="79391"/>
                  </a:lnTo>
                  <a:cubicBezTo>
                    <a:pt x="6972" y="79391"/>
                    <a:pt x="14778" y="53272"/>
                    <a:pt x="15779" y="38328"/>
                  </a:cubicBezTo>
                  <a:cubicBezTo>
                    <a:pt x="21550" y="21783"/>
                    <a:pt x="25953" y="234"/>
                    <a:pt x="25953" y="234"/>
                  </a:cubicBezTo>
                  <a:lnTo>
                    <a:pt x="100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4124775" y="2774925"/>
              <a:ext cx="100100" cy="501225"/>
            </a:xfrm>
            <a:custGeom>
              <a:avLst/>
              <a:gdLst/>
              <a:ahLst/>
              <a:cxnLst/>
              <a:rect l="l" t="t" r="r" b="b"/>
              <a:pathLst>
                <a:path w="4004" h="20049" extrusionOk="0">
                  <a:moveTo>
                    <a:pt x="1035" y="1"/>
                  </a:moveTo>
                  <a:cubicBezTo>
                    <a:pt x="1035" y="1"/>
                    <a:pt x="568" y="12710"/>
                    <a:pt x="1" y="20048"/>
                  </a:cubicBezTo>
                  <a:cubicBezTo>
                    <a:pt x="1502" y="15278"/>
                    <a:pt x="2836" y="10375"/>
                    <a:pt x="4004" y="5872"/>
                  </a:cubicBezTo>
                  <a:lnTo>
                    <a:pt x="1035" y="1"/>
                  </a:ln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3484325" y="4394425"/>
              <a:ext cx="365275" cy="287475"/>
            </a:xfrm>
            <a:custGeom>
              <a:avLst/>
              <a:gdLst/>
              <a:ahLst/>
              <a:cxnLst/>
              <a:rect l="l" t="t" r="r" b="b"/>
              <a:pathLst>
                <a:path w="14611" h="11499" extrusionOk="0">
                  <a:moveTo>
                    <a:pt x="8974" y="0"/>
                  </a:moveTo>
                  <a:cubicBezTo>
                    <a:pt x="8974" y="0"/>
                    <a:pt x="8106" y="4103"/>
                    <a:pt x="7439" y="5204"/>
                  </a:cubicBezTo>
                  <a:cubicBezTo>
                    <a:pt x="6095" y="5597"/>
                    <a:pt x="4623" y="6506"/>
                    <a:pt x="2041" y="6506"/>
                  </a:cubicBezTo>
                  <a:cubicBezTo>
                    <a:pt x="1995" y="6506"/>
                    <a:pt x="1949" y="6506"/>
                    <a:pt x="1902" y="6505"/>
                  </a:cubicBezTo>
                  <a:cubicBezTo>
                    <a:pt x="668" y="6505"/>
                    <a:pt x="1" y="8306"/>
                    <a:pt x="1502" y="8740"/>
                  </a:cubicBezTo>
                  <a:cubicBezTo>
                    <a:pt x="3937" y="9474"/>
                    <a:pt x="5805" y="9707"/>
                    <a:pt x="7906" y="10341"/>
                  </a:cubicBezTo>
                  <a:cubicBezTo>
                    <a:pt x="9674" y="10875"/>
                    <a:pt x="10108" y="11175"/>
                    <a:pt x="11142" y="11475"/>
                  </a:cubicBezTo>
                  <a:cubicBezTo>
                    <a:pt x="11194" y="11491"/>
                    <a:pt x="11248" y="11498"/>
                    <a:pt x="11301" y="11498"/>
                  </a:cubicBezTo>
                  <a:cubicBezTo>
                    <a:pt x="11583" y="11498"/>
                    <a:pt x="11853" y="11284"/>
                    <a:pt x="11909" y="10975"/>
                  </a:cubicBezTo>
                  <a:lnTo>
                    <a:pt x="12509" y="7606"/>
                  </a:lnTo>
                  <a:cubicBezTo>
                    <a:pt x="12943" y="5871"/>
                    <a:pt x="14611" y="2002"/>
                    <a:pt x="14611" y="2002"/>
                  </a:cubicBezTo>
                  <a:lnTo>
                    <a:pt x="8974"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3671125" y="4345400"/>
              <a:ext cx="213500" cy="133275"/>
            </a:xfrm>
            <a:custGeom>
              <a:avLst/>
              <a:gdLst/>
              <a:ahLst/>
              <a:cxnLst/>
              <a:rect l="l" t="t" r="r" b="b"/>
              <a:pathLst>
                <a:path w="8540" h="5331" extrusionOk="0">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3671125" y="4345400"/>
              <a:ext cx="213500" cy="133275"/>
            </a:xfrm>
            <a:custGeom>
              <a:avLst/>
              <a:gdLst/>
              <a:ahLst/>
              <a:cxnLst/>
              <a:rect l="l" t="t" r="r" b="b"/>
              <a:pathLst>
                <a:path w="8540" h="5331" extrusionOk="0">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4230700" y="4431950"/>
              <a:ext cx="291900" cy="248775"/>
            </a:xfrm>
            <a:custGeom>
              <a:avLst/>
              <a:gdLst/>
              <a:ahLst/>
              <a:cxnLst/>
              <a:rect l="l" t="t" r="r" b="b"/>
              <a:pathLst>
                <a:path w="11676" h="9951" extrusionOk="0">
                  <a:moveTo>
                    <a:pt x="10775" y="0"/>
                  </a:moveTo>
                  <a:lnTo>
                    <a:pt x="5171" y="134"/>
                  </a:lnTo>
                  <a:cubicBezTo>
                    <a:pt x="5171" y="134"/>
                    <a:pt x="5604" y="3870"/>
                    <a:pt x="5571" y="5204"/>
                  </a:cubicBezTo>
                  <a:cubicBezTo>
                    <a:pt x="4503" y="5971"/>
                    <a:pt x="3403" y="7005"/>
                    <a:pt x="1068" y="7706"/>
                  </a:cubicBezTo>
                  <a:cubicBezTo>
                    <a:pt x="0" y="8040"/>
                    <a:pt x="100" y="9941"/>
                    <a:pt x="1535" y="9941"/>
                  </a:cubicBezTo>
                  <a:cubicBezTo>
                    <a:pt x="1776" y="9948"/>
                    <a:pt x="2011" y="9951"/>
                    <a:pt x="2239" y="9951"/>
                  </a:cubicBezTo>
                  <a:cubicBezTo>
                    <a:pt x="4162" y="9951"/>
                    <a:pt x="5660" y="9738"/>
                    <a:pt x="7380" y="9738"/>
                  </a:cubicBezTo>
                  <a:cubicBezTo>
                    <a:pt x="7488" y="9738"/>
                    <a:pt x="7596" y="9739"/>
                    <a:pt x="7706" y="9741"/>
                  </a:cubicBezTo>
                  <a:cubicBezTo>
                    <a:pt x="9440" y="9774"/>
                    <a:pt x="9640" y="9941"/>
                    <a:pt x="10674" y="9941"/>
                  </a:cubicBezTo>
                  <a:cubicBezTo>
                    <a:pt x="11275" y="9941"/>
                    <a:pt x="11675" y="9374"/>
                    <a:pt x="11508" y="8807"/>
                  </a:cubicBezTo>
                  <a:lnTo>
                    <a:pt x="10841" y="5871"/>
                  </a:lnTo>
                  <a:cubicBezTo>
                    <a:pt x="10641" y="4103"/>
                    <a:pt x="10775" y="0"/>
                    <a:pt x="1077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4080575" y="2472200"/>
              <a:ext cx="457025" cy="1962275"/>
            </a:xfrm>
            <a:custGeom>
              <a:avLst/>
              <a:gdLst/>
              <a:ahLst/>
              <a:cxnLst/>
              <a:rect l="l" t="t" r="r" b="b"/>
              <a:pathLst>
                <a:path w="18281" h="78491" extrusionOk="0">
                  <a:moveTo>
                    <a:pt x="1" y="1"/>
                  </a:moveTo>
                  <a:cubicBezTo>
                    <a:pt x="1" y="1"/>
                    <a:pt x="3870" y="27187"/>
                    <a:pt x="5772" y="38495"/>
                  </a:cubicBezTo>
                  <a:cubicBezTo>
                    <a:pt x="7673" y="49803"/>
                    <a:pt x="10342" y="78390"/>
                    <a:pt x="10342" y="78390"/>
                  </a:cubicBezTo>
                  <a:lnTo>
                    <a:pt x="17447" y="78490"/>
                  </a:lnTo>
                  <a:cubicBezTo>
                    <a:pt x="17447" y="78490"/>
                    <a:pt x="18281" y="50504"/>
                    <a:pt x="15545" y="37228"/>
                  </a:cubicBezTo>
                  <a:cubicBezTo>
                    <a:pt x="15045" y="20115"/>
                    <a:pt x="16980" y="10275"/>
                    <a:pt x="14445" y="234"/>
                  </a:cubicBez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4320750" y="4377750"/>
              <a:ext cx="211850" cy="88500"/>
            </a:xfrm>
            <a:custGeom>
              <a:avLst/>
              <a:gdLst/>
              <a:ahLst/>
              <a:cxnLst/>
              <a:rect l="l" t="t" r="r" b="b"/>
              <a:pathLst>
                <a:path w="8474" h="3540" extrusionOk="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4320750" y="4377750"/>
              <a:ext cx="211850" cy="88500"/>
            </a:xfrm>
            <a:custGeom>
              <a:avLst/>
              <a:gdLst/>
              <a:ahLst/>
              <a:cxnLst/>
              <a:rect l="l" t="t" r="r" b="b"/>
              <a:pathLst>
                <a:path w="8474" h="3540" extrusionOk="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3596900" y="1372350"/>
              <a:ext cx="528750" cy="459450"/>
            </a:xfrm>
            <a:custGeom>
              <a:avLst/>
              <a:gdLst/>
              <a:ahLst/>
              <a:cxnLst/>
              <a:rect l="l" t="t" r="r" b="b"/>
              <a:pathLst>
                <a:path w="21150" h="18378" extrusionOk="0">
                  <a:moveTo>
                    <a:pt x="1810" y="0"/>
                  </a:moveTo>
                  <a:cubicBezTo>
                    <a:pt x="1176" y="0"/>
                    <a:pt x="547" y="384"/>
                    <a:pt x="401" y="1164"/>
                  </a:cubicBezTo>
                  <a:cubicBezTo>
                    <a:pt x="201" y="2332"/>
                    <a:pt x="101" y="3499"/>
                    <a:pt x="67" y="4667"/>
                  </a:cubicBezTo>
                  <a:cubicBezTo>
                    <a:pt x="1" y="5834"/>
                    <a:pt x="34" y="7035"/>
                    <a:pt x="134" y="8203"/>
                  </a:cubicBezTo>
                  <a:cubicBezTo>
                    <a:pt x="234" y="9404"/>
                    <a:pt x="434" y="10638"/>
                    <a:pt x="768" y="11805"/>
                  </a:cubicBezTo>
                  <a:cubicBezTo>
                    <a:pt x="1102" y="13073"/>
                    <a:pt x="1635" y="14307"/>
                    <a:pt x="2302" y="15441"/>
                  </a:cubicBezTo>
                  <a:cubicBezTo>
                    <a:pt x="2636" y="16008"/>
                    <a:pt x="3203" y="16409"/>
                    <a:pt x="3837" y="16542"/>
                  </a:cubicBezTo>
                  <a:lnTo>
                    <a:pt x="4037" y="16575"/>
                  </a:lnTo>
                  <a:cubicBezTo>
                    <a:pt x="5204" y="16842"/>
                    <a:pt x="6372" y="17076"/>
                    <a:pt x="7539" y="17242"/>
                  </a:cubicBezTo>
                  <a:cubicBezTo>
                    <a:pt x="8707" y="17443"/>
                    <a:pt x="9874" y="17643"/>
                    <a:pt x="11075" y="17776"/>
                  </a:cubicBezTo>
                  <a:cubicBezTo>
                    <a:pt x="12243" y="17943"/>
                    <a:pt x="13410" y="18076"/>
                    <a:pt x="14578" y="18176"/>
                  </a:cubicBezTo>
                  <a:cubicBezTo>
                    <a:pt x="15779" y="18277"/>
                    <a:pt x="16946" y="18343"/>
                    <a:pt x="18180" y="18377"/>
                  </a:cubicBezTo>
                  <a:cubicBezTo>
                    <a:pt x="18201" y="18377"/>
                    <a:pt x="18221" y="18377"/>
                    <a:pt x="18241" y="18377"/>
                  </a:cubicBezTo>
                  <a:cubicBezTo>
                    <a:pt x="19748" y="18377"/>
                    <a:pt x="20984" y="17155"/>
                    <a:pt x="21082" y="15641"/>
                  </a:cubicBezTo>
                  <a:cubicBezTo>
                    <a:pt x="21149" y="14107"/>
                    <a:pt x="19982" y="12773"/>
                    <a:pt x="18447" y="12606"/>
                  </a:cubicBezTo>
                  <a:lnTo>
                    <a:pt x="18414" y="12606"/>
                  </a:lnTo>
                  <a:lnTo>
                    <a:pt x="11642" y="12105"/>
                  </a:lnTo>
                  <a:cubicBezTo>
                    <a:pt x="9741" y="11939"/>
                    <a:pt x="7840" y="11772"/>
                    <a:pt x="5972" y="11572"/>
                  </a:cubicBezTo>
                  <a:cubicBezTo>
                    <a:pt x="5738" y="11138"/>
                    <a:pt x="5505" y="10704"/>
                    <a:pt x="5338" y="10271"/>
                  </a:cubicBezTo>
                  <a:cubicBezTo>
                    <a:pt x="4938" y="9337"/>
                    <a:pt x="4637" y="8403"/>
                    <a:pt x="4371" y="7469"/>
                  </a:cubicBezTo>
                  <a:cubicBezTo>
                    <a:pt x="4137" y="6501"/>
                    <a:pt x="3904" y="5467"/>
                    <a:pt x="3737" y="4433"/>
                  </a:cubicBezTo>
                  <a:cubicBezTo>
                    <a:pt x="3537" y="3399"/>
                    <a:pt x="3370" y="2365"/>
                    <a:pt x="3270" y="1331"/>
                  </a:cubicBezTo>
                  <a:lnTo>
                    <a:pt x="3270" y="1264"/>
                  </a:lnTo>
                  <a:cubicBezTo>
                    <a:pt x="3150" y="426"/>
                    <a:pt x="2477" y="0"/>
                    <a:pt x="18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3869600" y="1664125"/>
              <a:ext cx="404475" cy="235975"/>
            </a:xfrm>
            <a:custGeom>
              <a:avLst/>
              <a:gdLst/>
              <a:ahLst/>
              <a:cxnLst/>
              <a:rect l="l" t="t" r="r" b="b"/>
              <a:pathLst>
                <a:path w="16179" h="9439" extrusionOk="0">
                  <a:moveTo>
                    <a:pt x="734" y="1"/>
                  </a:moveTo>
                  <a:cubicBezTo>
                    <a:pt x="1" y="2936"/>
                    <a:pt x="67" y="6038"/>
                    <a:pt x="901" y="8974"/>
                  </a:cubicBezTo>
                  <a:cubicBezTo>
                    <a:pt x="901" y="8974"/>
                    <a:pt x="1811" y="9438"/>
                    <a:pt x="4214" y="9438"/>
                  </a:cubicBezTo>
                  <a:cubicBezTo>
                    <a:pt x="5031" y="9438"/>
                    <a:pt x="6021" y="9385"/>
                    <a:pt x="7206" y="9241"/>
                  </a:cubicBezTo>
                  <a:cubicBezTo>
                    <a:pt x="12443" y="8574"/>
                    <a:pt x="16179" y="2236"/>
                    <a:pt x="11809" y="1335"/>
                  </a:cubicBezTo>
                  <a:cubicBezTo>
                    <a:pt x="8140" y="635"/>
                    <a:pt x="4437" y="201"/>
                    <a:pt x="73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3903800" y="1696625"/>
              <a:ext cx="657150" cy="836500"/>
            </a:xfrm>
            <a:custGeom>
              <a:avLst/>
              <a:gdLst/>
              <a:ahLst/>
              <a:cxnLst/>
              <a:rect l="l" t="t" r="r" b="b"/>
              <a:pathLst>
                <a:path w="26286" h="33460" extrusionOk="0">
                  <a:moveTo>
                    <a:pt x="10476" y="0"/>
                  </a:moveTo>
                  <a:cubicBezTo>
                    <a:pt x="6202" y="0"/>
                    <a:pt x="2890" y="2135"/>
                    <a:pt x="2068" y="6340"/>
                  </a:cubicBezTo>
                  <a:cubicBezTo>
                    <a:pt x="434" y="14912"/>
                    <a:pt x="0" y="23652"/>
                    <a:pt x="734" y="32358"/>
                  </a:cubicBezTo>
                  <a:cubicBezTo>
                    <a:pt x="750" y="33108"/>
                    <a:pt x="5442" y="33460"/>
                    <a:pt x="10427" y="33460"/>
                  </a:cubicBezTo>
                  <a:cubicBezTo>
                    <a:pt x="15643" y="33460"/>
                    <a:pt x="21180" y="33075"/>
                    <a:pt x="22016" y="32358"/>
                  </a:cubicBezTo>
                  <a:cubicBezTo>
                    <a:pt x="22716" y="26821"/>
                    <a:pt x="21916" y="20917"/>
                    <a:pt x="25552" y="8541"/>
                  </a:cubicBezTo>
                  <a:cubicBezTo>
                    <a:pt x="26286" y="6006"/>
                    <a:pt x="25151" y="2203"/>
                    <a:pt x="22616" y="1570"/>
                  </a:cubicBezTo>
                  <a:cubicBezTo>
                    <a:pt x="18680" y="669"/>
                    <a:pt x="14677" y="135"/>
                    <a:pt x="10674" y="2"/>
                  </a:cubicBezTo>
                  <a:cubicBezTo>
                    <a:pt x="10608" y="1"/>
                    <a:pt x="10542" y="0"/>
                    <a:pt x="10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4156475" y="1825000"/>
              <a:ext cx="20875" cy="32700"/>
            </a:xfrm>
            <a:custGeom>
              <a:avLst/>
              <a:gdLst/>
              <a:ahLst/>
              <a:cxnLst/>
              <a:rect l="l" t="t" r="r" b="b"/>
              <a:pathLst>
                <a:path w="835" h="1308" extrusionOk="0">
                  <a:moveTo>
                    <a:pt x="529" y="1"/>
                  </a:moveTo>
                  <a:cubicBezTo>
                    <a:pt x="342" y="1"/>
                    <a:pt x="161" y="227"/>
                    <a:pt x="67" y="571"/>
                  </a:cubicBezTo>
                  <a:cubicBezTo>
                    <a:pt x="0" y="938"/>
                    <a:pt x="67" y="1271"/>
                    <a:pt x="267" y="1305"/>
                  </a:cubicBezTo>
                  <a:cubicBezTo>
                    <a:pt x="280" y="1307"/>
                    <a:pt x="293" y="1308"/>
                    <a:pt x="305" y="1308"/>
                  </a:cubicBezTo>
                  <a:cubicBezTo>
                    <a:pt x="492" y="1308"/>
                    <a:pt x="674" y="1081"/>
                    <a:pt x="768" y="738"/>
                  </a:cubicBezTo>
                  <a:cubicBezTo>
                    <a:pt x="834" y="404"/>
                    <a:pt x="768" y="37"/>
                    <a:pt x="567" y="4"/>
                  </a:cubicBezTo>
                  <a:cubicBezTo>
                    <a:pt x="555" y="2"/>
                    <a:pt x="542" y="1"/>
                    <a:pt x="5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4418325" y="1458900"/>
              <a:ext cx="603800" cy="431625"/>
            </a:xfrm>
            <a:custGeom>
              <a:avLst/>
              <a:gdLst/>
              <a:ahLst/>
              <a:cxnLst/>
              <a:rect l="l" t="t" r="r" b="b"/>
              <a:pathLst>
                <a:path w="24152" h="17265" extrusionOk="0">
                  <a:moveTo>
                    <a:pt x="22555" y="0"/>
                  </a:moveTo>
                  <a:cubicBezTo>
                    <a:pt x="21938" y="0"/>
                    <a:pt x="21326" y="352"/>
                    <a:pt x="21116" y="1105"/>
                  </a:cubicBezTo>
                  <a:lnTo>
                    <a:pt x="21082" y="1205"/>
                  </a:lnTo>
                  <a:cubicBezTo>
                    <a:pt x="20815" y="2239"/>
                    <a:pt x="20482" y="3340"/>
                    <a:pt x="20115" y="4374"/>
                  </a:cubicBezTo>
                  <a:cubicBezTo>
                    <a:pt x="19781" y="5441"/>
                    <a:pt x="19414" y="6475"/>
                    <a:pt x="18981" y="7443"/>
                  </a:cubicBezTo>
                  <a:cubicBezTo>
                    <a:pt x="18580" y="8410"/>
                    <a:pt x="18080" y="9344"/>
                    <a:pt x="17580" y="10245"/>
                  </a:cubicBezTo>
                  <a:cubicBezTo>
                    <a:pt x="17313" y="10678"/>
                    <a:pt x="17013" y="11112"/>
                    <a:pt x="16712" y="11512"/>
                  </a:cubicBezTo>
                  <a:cubicBezTo>
                    <a:pt x="14711" y="11445"/>
                    <a:pt x="12676" y="11345"/>
                    <a:pt x="10675" y="11212"/>
                  </a:cubicBezTo>
                  <a:lnTo>
                    <a:pt x="3503" y="10712"/>
                  </a:lnTo>
                  <a:lnTo>
                    <a:pt x="3470" y="10712"/>
                  </a:lnTo>
                  <a:cubicBezTo>
                    <a:pt x="3368" y="10701"/>
                    <a:pt x="3268" y="10697"/>
                    <a:pt x="3168" y="10697"/>
                  </a:cubicBezTo>
                  <a:cubicBezTo>
                    <a:pt x="1624" y="10697"/>
                    <a:pt x="291" y="11882"/>
                    <a:pt x="134" y="13480"/>
                  </a:cubicBezTo>
                  <a:cubicBezTo>
                    <a:pt x="1" y="15148"/>
                    <a:pt x="1235" y="16649"/>
                    <a:pt x="2903" y="16783"/>
                  </a:cubicBezTo>
                  <a:cubicBezTo>
                    <a:pt x="4204" y="16949"/>
                    <a:pt x="5404" y="17049"/>
                    <a:pt x="6672" y="17116"/>
                  </a:cubicBezTo>
                  <a:cubicBezTo>
                    <a:pt x="7940" y="17216"/>
                    <a:pt x="9174" y="17250"/>
                    <a:pt x="10441" y="17250"/>
                  </a:cubicBezTo>
                  <a:cubicBezTo>
                    <a:pt x="10853" y="17261"/>
                    <a:pt x="11268" y="17264"/>
                    <a:pt x="11684" y="17264"/>
                  </a:cubicBezTo>
                  <a:cubicBezTo>
                    <a:pt x="12517" y="17264"/>
                    <a:pt x="13355" y="17250"/>
                    <a:pt x="14177" y="17250"/>
                  </a:cubicBezTo>
                  <a:cubicBezTo>
                    <a:pt x="15445" y="17250"/>
                    <a:pt x="16712" y="17150"/>
                    <a:pt x="17980" y="17083"/>
                  </a:cubicBezTo>
                  <a:lnTo>
                    <a:pt x="18214" y="17083"/>
                  </a:lnTo>
                  <a:cubicBezTo>
                    <a:pt x="18881" y="17049"/>
                    <a:pt x="19514" y="16716"/>
                    <a:pt x="19948" y="16182"/>
                  </a:cubicBezTo>
                  <a:cubicBezTo>
                    <a:pt x="20849" y="15081"/>
                    <a:pt x="21583" y="13881"/>
                    <a:pt x="22116" y="12580"/>
                  </a:cubicBezTo>
                  <a:cubicBezTo>
                    <a:pt x="22617" y="11412"/>
                    <a:pt x="23017" y="10178"/>
                    <a:pt x="23317" y="8910"/>
                  </a:cubicBezTo>
                  <a:cubicBezTo>
                    <a:pt x="23617" y="7676"/>
                    <a:pt x="23851" y="6442"/>
                    <a:pt x="23984" y="5208"/>
                  </a:cubicBezTo>
                  <a:cubicBezTo>
                    <a:pt x="24118" y="3940"/>
                    <a:pt x="24151" y="2706"/>
                    <a:pt x="24118" y="1472"/>
                  </a:cubicBezTo>
                  <a:cubicBezTo>
                    <a:pt x="24063" y="520"/>
                    <a:pt x="23305" y="0"/>
                    <a:pt x="22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4273225" y="1718025"/>
              <a:ext cx="422000" cy="247600"/>
            </a:xfrm>
            <a:custGeom>
              <a:avLst/>
              <a:gdLst/>
              <a:ahLst/>
              <a:cxnLst/>
              <a:rect l="l" t="t" r="r" b="b"/>
              <a:pathLst>
                <a:path w="16880" h="9904" extrusionOk="0">
                  <a:moveTo>
                    <a:pt x="8535" y="1"/>
                  </a:moveTo>
                  <a:cubicBezTo>
                    <a:pt x="7281" y="1"/>
                    <a:pt x="6026" y="27"/>
                    <a:pt x="4770" y="80"/>
                  </a:cubicBezTo>
                  <a:cubicBezTo>
                    <a:pt x="0" y="380"/>
                    <a:pt x="3003" y="7585"/>
                    <a:pt x="8340" y="9053"/>
                  </a:cubicBezTo>
                  <a:cubicBezTo>
                    <a:pt x="10820" y="9737"/>
                    <a:pt x="12511" y="9904"/>
                    <a:pt x="13570" y="9904"/>
                  </a:cubicBezTo>
                  <a:cubicBezTo>
                    <a:pt x="14576" y="9904"/>
                    <a:pt x="15011" y="9753"/>
                    <a:pt x="15011" y="9753"/>
                  </a:cubicBezTo>
                  <a:cubicBezTo>
                    <a:pt x="16345" y="6785"/>
                    <a:pt x="16879" y="3549"/>
                    <a:pt x="16546" y="347"/>
                  </a:cubicBezTo>
                  <a:cubicBezTo>
                    <a:pt x="13887" y="119"/>
                    <a:pt x="11213" y="1"/>
                    <a:pt x="853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4922025" y="1403950"/>
              <a:ext cx="162625" cy="137625"/>
            </a:xfrm>
            <a:custGeom>
              <a:avLst/>
              <a:gdLst/>
              <a:ahLst/>
              <a:cxnLst/>
              <a:rect l="l" t="t" r="r" b="b"/>
              <a:pathLst>
                <a:path w="6505" h="5505" extrusionOk="0">
                  <a:moveTo>
                    <a:pt x="2702" y="0"/>
                  </a:moveTo>
                  <a:cubicBezTo>
                    <a:pt x="2702" y="0"/>
                    <a:pt x="0" y="2569"/>
                    <a:pt x="1068" y="4237"/>
                  </a:cubicBezTo>
                  <a:lnTo>
                    <a:pt x="3236" y="5504"/>
                  </a:lnTo>
                  <a:lnTo>
                    <a:pt x="6505" y="3069"/>
                  </a:lnTo>
                  <a:lnTo>
                    <a:pt x="2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4988725" y="1349025"/>
              <a:ext cx="135975" cy="131675"/>
            </a:xfrm>
            <a:custGeom>
              <a:avLst/>
              <a:gdLst/>
              <a:ahLst/>
              <a:cxnLst/>
              <a:rect l="l" t="t" r="r" b="b"/>
              <a:pathLst>
                <a:path w="5439" h="5267" extrusionOk="0">
                  <a:moveTo>
                    <a:pt x="2348" y="1"/>
                  </a:moveTo>
                  <a:cubicBezTo>
                    <a:pt x="1931" y="1"/>
                    <a:pt x="1525" y="200"/>
                    <a:pt x="1268" y="563"/>
                  </a:cubicBezTo>
                  <a:lnTo>
                    <a:pt x="1" y="2197"/>
                  </a:lnTo>
                  <a:lnTo>
                    <a:pt x="3804" y="5266"/>
                  </a:lnTo>
                  <a:lnTo>
                    <a:pt x="5071" y="2998"/>
                  </a:lnTo>
                  <a:cubicBezTo>
                    <a:pt x="5438" y="2297"/>
                    <a:pt x="5238" y="1430"/>
                    <a:pt x="4537" y="1030"/>
                  </a:cubicBezTo>
                  <a:lnTo>
                    <a:pt x="3036" y="196"/>
                  </a:lnTo>
                  <a:cubicBezTo>
                    <a:pt x="2820" y="64"/>
                    <a:pt x="2582" y="1"/>
                    <a:pt x="2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4417575" y="1800925"/>
              <a:ext cx="698775" cy="373075"/>
            </a:xfrm>
            <a:custGeom>
              <a:avLst/>
              <a:gdLst/>
              <a:ahLst/>
              <a:cxnLst/>
              <a:rect l="l" t="t" r="r" b="b"/>
              <a:pathLst>
                <a:path w="27951" h="14923" extrusionOk="0">
                  <a:moveTo>
                    <a:pt x="4077" y="0"/>
                  </a:moveTo>
                  <a:cubicBezTo>
                    <a:pt x="1889" y="0"/>
                    <a:pt x="0" y="2741"/>
                    <a:pt x="1899" y="4870"/>
                  </a:cubicBezTo>
                  <a:cubicBezTo>
                    <a:pt x="2732" y="5770"/>
                    <a:pt x="3566" y="6571"/>
                    <a:pt x="4400" y="7405"/>
                  </a:cubicBezTo>
                  <a:cubicBezTo>
                    <a:pt x="5234" y="8239"/>
                    <a:pt x="6102" y="9039"/>
                    <a:pt x="7002" y="9840"/>
                  </a:cubicBezTo>
                  <a:cubicBezTo>
                    <a:pt x="7869" y="10607"/>
                    <a:pt x="8770" y="11374"/>
                    <a:pt x="9704" y="12141"/>
                  </a:cubicBezTo>
                  <a:cubicBezTo>
                    <a:pt x="10605" y="12875"/>
                    <a:pt x="11572" y="13609"/>
                    <a:pt x="12506" y="14343"/>
                  </a:cubicBezTo>
                  <a:lnTo>
                    <a:pt x="12706" y="14476"/>
                  </a:lnTo>
                  <a:cubicBezTo>
                    <a:pt x="13091" y="14759"/>
                    <a:pt x="13574" y="14922"/>
                    <a:pt x="14065" y="14922"/>
                  </a:cubicBezTo>
                  <a:cubicBezTo>
                    <a:pt x="14213" y="14922"/>
                    <a:pt x="14361" y="14908"/>
                    <a:pt x="14508" y="14877"/>
                  </a:cubicBezTo>
                  <a:cubicBezTo>
                    <a:pt x="15742" y="14643"/>
                    <a:pt x="16943" y="14310"/>
                    <a:pt x="18110" y="13909"/>
                  </a:cubicBezTo>
                  <a:cubicBezTo>
                    <a:pt x="19211" y="13476"/>
                    <a:pt x="20312" y="13009"/>
                    <a:pt x="21379" y="12475"/>
                  </a:cubicBezTo>
                  <a:cubicBezTo>
                    <a:pt x="22413" y="11941"/>
                    <a:pt x="23414" y="11374"/>
                    <a:pt x="24415" y="10774"/>
                  </a:cubicBezTo>
                  <a:cubicBezTo>
                    <a:pt x="25382" y="10140"/>
                    <a:pt x="26349" y="9506"/>
                    <a:pt x="27283" y="8806"/>
                  </a:cubicBezTo>
                  <a:cubicBezTo>
                    <a:pt x="27750" y="8405"/>
                    <a:pt x="27950" y="7738"/>
                    <a:pt x="27717" y="7138"/>
                  </a:cubicBezTo>
                  <a:cubicBezTo>
                    <a:pt x="27509" y="6566"/>
                    <a:pt x="26957" y="6217"/>
                    <a:pt x="26360" y="6217"/>
                  </a:cubicBezTo>
                  <a:cubicBezTo>
                    <a:pt x="26191" y="6217"/>
                    <a:pt x="26018" y="6245"/>
                    <a:pt x="25849" y="6304"/>
                  </a:cubicBezTo>
                  <a:lnTo>
                    <a:pt x="25816" y="6304"/>
                  </a:lnTo>
                  <a:cubicBezTo>
                    <a:pt x="24815" y="6671"/>
                    <a:pt x="23781" y="7071"/>
                    <a:pt x="22780" y="7438"/>
                  </a:cubicBezTo>
                  <a:cubicBezTo>
                    <a:pt x="21779" y="7772"/>
                    <a:pt x="20745" y="8139"/>
                    <a:pt x="19745" y="8439"/>
                  </a:cubicBezTo>
                  <a:cubicBezTo>
                    <a:pt x="18711" y="8772"/>
                    <a:pt x="17710" y="9039"/>
                    <a:pt x="16709" y="9273"/>
                  </a:cubicBezTo>
                  <a:cubicBezTo>
                    <a:pt x="16142" y="9406"/>
                    <a:pt x="15608" y="9506"/>
                    <a:pt x="15041" y="9606"/>
                  </a:cubicBezTo>
                  <a:cubicBezTo>
                    <a:pt x="13674" y="8305"/>
                    <a:pt x="12273" y="7004"/>
                    <a:pt x="10872" y="5637"/>
                  </a:cubicBezTo>
                  <a:lnTo>
                    <a:pt x="6068" y="867"/>
                  </a:lnTo>
                  <a:lnTo>
                    <a:pt x="6035" y="833"/>
                  </a:lnTo>
                  <a:cubicBezTo>
                    <a:pt x="5418" y="248"/>
                    <a:pt x="4734" y="0"/>
                    <a:pt x="4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4363925" y="1733250"/>
              <a:ext cx="342975" cy="346200"/>
            </a:xfrm>
            <a:custGeom>
              <a:avLst/>
              <a:gdLst/>
              <a:ahLst/>
              <a:cxnLst/>
              <a:rect l="l" t="t" r="r" b="b"/>
              <a:pathLst>
                <a:path w="13719" h="13848" extrusionOk="0">
                  <a:moveTo>
                    <a:pt x="3892" y="0"/>
                  </a:moveTo>
                  <a:cubicBezTo>
                    <a:pt x="1280" y="0"/>
                    <a:pt x="1" y="5556"/>
                    <a:pt x="2510" y="9278"/>
                  </a:cubicBezTo>
                  <a:cubicBezTo>
                    <a:pt x="5112" y="13147"/>
                    <a:pt x="6847" y="13848"/>
                    <a:pt x="6847" y="13848"/>
                  </a:cubicBezTo>
                  <a:cubicBezTo>
                    <a:pt x="9582" y="12547"/>
                    <a:pt x="11950" y="10545"/>
                    <a:pt x="13718" y="8077"/>
                  </a:cubicBezTo>
                  <a:cubicBezTo>
                    <a:pt x="11116" y="5408"/>
                    <a:pt x="8348" y="2907"/>
                    <a:pt x="5446" y="605"/>
                  </a:cubicBezTo>
                  <a:cubicBezTo>
                    <a:pt x="4893" y="187"/>
                    <a:pt x="4370" y="0"/>
                    <a:pt x="389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5041275" y="1897625"/>
              <a:ext cx="145125" cy="125125"/>
            </a:xfrm>
            <a:custGeom>
              <a:avLst/>
              <a:gdLst/>
              <a:ahLst/>
              <a:cxnLst/>
              <a:rect l="l" t="t" r="r" b="b"/>
              <a:pathLst>
                <a:path w="5805" h="5005" extrusionOk="0">
                  <a:moveTo>
                    <a:pt x="3103" y="1"/>
                  </a:moveTo>
                  <a:cubicBezTo>
                    <a:pt x="3103" y="1"/>
                    <a:pt x="0" y="1669"/>
                    <a:pt x="601" y="3503"/>
                  </a:cubicBezTo>
                  <a:lnTo>
                    <a:pt x="2169" y="5004"/>
                  </a:lnTo>
                  <a:lnTo>
                    <a:pt x="5804" y="3770"/>
                  </a:lnTo>
                  <a:lnTo>
                    <a:pt x="31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5116325" y="1862350"/>
              <a:ext cx="123450" cy="128700"/>
            </a:xfrm>
            <a:custGeom>
              <a:avLst/>
              <a:gdLst/>
              <a:ahLst/>
              <a:cxnLst/>
              <a:rect l="l" t="t" r="r" b="b"/>
              <a:pathLst>
                <a:path w="4938" h="5148" extrusionOk="0">
                  <a:moveTo>
                    <a:pt x="2341" y="1"/>
                  </a:moveTo>
                  <a:cubicBezTo>
                    <a:pt x="2063" y="1"/>
                    <a:pt x="1781" y="93"/>
                    <a:pt x="1535" y="278"/>
                  </a:cubicBezTo>
                  <a:lnTo>
                    <a:pt x="0" y="1479"/>
                  </a:lnTo>
                  <a:lnTo>
                    <a:pt x="2769" y="5148"/>
                  </a:lnTo>
                  <a:lnTo>
                    <a:pt x="4404" y="3447"/>
                  </a:lnTo>
                  <a:cubicBezTo>
                    <a:pt x="4937" y="2913"/>
                    <a:pt x="4937" y="2046"/>
                    <a:pt x="4404" y="1512"/>
                  </a:cubicBezTo>
                  <a:lnTo>
                    <a:pt x="3236" y="378"/>
                  </a:lnTo>
                  <a:cubicBezTo>
                    <a:pt x="2985" y="126"/>
                    <a:pt x="2666" y="1"/>
                    <a:pt x="23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4192325" y="1708200"/>
              <a:ext cx="210175" cy="141925"/>
            </a:xfrm>
            <a:custGeom>
              <a:avLst/>
              <a:gdLst/>
              <a:ahLst/>
              <a:cxnLst/>
              <a:rect l="l" t="t" r="r" b="b"/>
              <a:pathLst>
                <a:path w="8407" h="5677" extrusionOk="0">
                  <a:moveTo>
                    <a:pt x="7411" y="0"/>
                  </a:moveTo>
                  <a:cubicBezTo>
                    <a:pt x="7364" y="0"/>
                    <a:pt x="7339" y="6"/>
                    <a:pt x="7339" y="6"/>
                  </a:cubicBezTo>
                  <a:cubicBezTo>
                    <a:pt x="7339" y="6"/>
                    <a:pt x="4671" y="2307"/>
                    <a:pt x="1" y="3175"/>
                  </a:cubicBezTo>
                  <a:cubicBezTo>
                    <a:pt x="601" y="3875"/>
                    <a:pt x="901" y="4776"/>
                    <a:pt x="901" y="5676"/>
                  </a:cubicBezTo>
                  <a:cubicBezTo>
                    <a:pt x="4804" y="5009"/>
                    <a:pt x="8006" y="3108"/>
                    <a:pt x="8407" y="539"/>
                  </a:cubicBezTo>
                  <a:cubicBezTo>
                    <a:pt x="7925" y="58"/>
                    <a:pt x="7559" y="0"/>
                    <a:pt x="7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4087250" y="1692950"/>
              <a:ext cx="118450" cy="132150"/>
            </a:xfrm>
            <a:custGeom>
              <a:avLst/>
              <a:gdLst/>
              <a:ahLst/>
              <a:cxnLst/>
              <a:rect l="l" t="t" r="r" b="b"/>
              <a:pathLst>
                <a:path w="4738" h="5286" extrusionOk="0">
                  <a:moveTo>
                    <a:pt x="4204" y="1"/>
                  </a:moveTo>
                  <a:cubicBezTo>
                    <a:pt x="3848" y="1"/>
                    <a:pt x="3492" y="60"/>
                    <a:pt x="3136" y="149"/>
                  </a:cubicBezTo>
                  <a:cubicBezTo>
                    <a:pt x="1935" y="749"/>
                    <a:pt x="1" y="3851"/>
                    <a:pt x="1502" y="5286"/>
                  </a:cubicBezTo>
                  <a:cubicBezTo>
                    <a:pt x="2202" y="4485"/>
                    <a:pt x="3170" y="3985"/>
                    <a:pt x="4204" y="3785"/>
                  </a:cubicBezTo>
                  <a:cubicBezTo>
                    <a:pt x="3103" y="916"/>
                    <a:pt x="4737" y="49"/>
                    <a:pt x="4737" y="49"/>
                  </a:cubicBezTo>
                  <a:cubicBezTo>
                    <a:pt x="4560" y="15"/>
                    <a:pt x="4382" y="1"/>
                    <a:pt x="4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4143125" y="1483175"/>
              <a:ext cx="249375" cy="308650"/>
            </a:xfrm>
            <a:custGeom>
              <a:avLst/>
              <a:gdLst/>
              <a:ahLst/>
              <a:cxnLst/>
              <a:rect l="l" t="t" r="r" b="b"/>
              <a:pathLst>
                <a:path w="9975" h="12346" extrusionOk="0">
                  <a:moveTo>
                    <a:pt x="9974" y="0"/>
                  </a:moveTo>
                  <a:lnTo>
                    <a:pt x="4204" y="3870"/>
                  </a:lnTo>
                  <a:cubicBezTo>
                    <a:pt x="4471" y="5905"/>
                    <a:pt x="4337" y="8039"/>
                    <a:pt x="1835" y="8640"/>
                  </a:cubicBezTo>
                  <a:cubicBezTo>
                    <a:pt x="1235" y="8773"/>
                    <a:pt x="735" y="9174"/>
                    <a:pt x="468" y="9741"/>
                  </a:cubicBezTo>
                  <a:cubicBezTo>
                    <a:pt x="1" y="10841"/>
                    <a:pt x="134" y="12109"/>
                    <a:pt x="2603" y="12309"/>
                  </a:cubicBezTo>
                  <a:cubicBezTo>
                    <a:pt x="2869" y="12333"/>
                    <a:pt x="3136" y="12345"/>
                    <a:pt x="3402" y="12345"/>
                  </a:cubicBezTo>
                  <a:cubicBezTo>
                    <a:pt x="5331" y="12345"/>
                    <a:pt x="7220" y="11714"/>
                    <a:pt x="8774" y="10541"/>
                  </a:cubicBezTo>
                  <a:cubicBezTo>
                    <a:pt x="9274" y="10174"/>
                    <a:pt x="9474" y="9474"/>
                    <a:pt x="9241" y="8907"/>
                  </a:cubicBezTo>
                  <a:cubicBezTo>
                    <a:pt x="8273" y="6505"/>
                    <a:pt x="9241" y="2369"/>
                    <a:pt x="9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4248200" y="1523200"/>
              <a:ext cx="86750" cy="95925"/>
            </a:xfrm>
            <a:custGeom>
              <a:avLst/>
              <a:gdLst/>
              <a:ahLst/>
              <a:cxnLst/>
              <a:rect l="l" t="t" r="r" b="b"/>
              <a:pathLst>
                <a:path w="3470" h="3837" extrusionOk="0">
                  <a:moveTo>
                    <a:pt x="3403" y="0"/>
                  </a:moveTo>
                  <a:lnTo>
                    <a:pt x="1" y="2269"/>
                  </a:lnTo>
                  <a:cubicBezTo>
                    <a:pt x="67" y="2802"/>
                    <a:pt x="101" y="3303"/>
                    <a:pt x="101" y="3837"/>
                  </a:cubicBezTo>
                  <a:cubicBezTo>
                    <a:pt x="1268" y="3803"/>
                    <a:pt x="3036" y="2702"/>
                    <a:pt x="3303" y="1468"/>
                  </a:cubicBezTo>
                  <a:cubicBezTo>
                    <a:pt x="3436" y="1001"/>
                    <a:pt x="3470" y="501"/>
                    <a:pt x="3403" y="0"/>
                  </a:cubicBezTo>
                  <a:close/>
                </a:path>
              </a:pathLst>
            </a:custGeom>
            <a:solidFill>
              <a:srgbClr val="9E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156875" y="1227025"/>
              <a:ext cx="319850" cy="367775"/>
            </a:xfrm>
            <a:custGeom>
              <a:avLst/>
              <a:gdLst/>
              <a:ahLst/>
              <a:cxnLst/>
              <a:rect l="l" t="t" r="r" b="b"/>
              <a:pathLst>
                <a:path w="12794" h="14711" extrusionOk="0">
                  <a:moveTo>
                    <a:pt x="6881" y="1"/>
                  </a:moveTo>
                  <a:cubicBezTo>
                    <a:pt x="6600" y="1"/>
                    <a:pt x="6313" y="24"/>
                    <a:pt x="6022" y="72"/>
                  </a:cubicBezTo>
                  <a:cubicBezTo>
                    <a:pt x="2086" y="673"/>
                    <a:pt x="151" y="5977"/>
                    <a:pt x="51" y="9479"/>
                  </a:cubicBezTo>
                  <a:cubicBezTo>
                    <a:pt x="1" y="12410"/>
                    <a:pt x="2324" y="14710"/>
                    <a:pt x="4976" y="14710"/>
                  </a:cubicBezTo>
                  <a:cubicBezTo>
                    <a:pt x="5825" y="14710"/>
                    <a:pt x="6707" y="14475"/>
                    <a:pt x="7556" y="13949"/>
                  </a:cubicBezTo>
                  <a:cubicBezTo>
                    <a:pt x="9891" y="12515"/>
                    <a:pt x="10425" y="10346"/>
                    <a:pt x="11593" y="6744"/>
                  </a:cubicBezTo>
                  <a:cubicBezTo>
                    <a:pt x="12794" y="3386"/>
                    <a:pt x="10269" y="1"/>
                    <a:pt x="68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4145625" y="1271600"/>
              <a:ext cx="114275" cy="141550"/>
            </a:xfrm>
            <a:custGeom>
              <a:avLst/>
              <a:gdLst/>
              <a:ahLst/>
              <a:cxnLst/>
              <a:rect l="l" t="t" r="r" b="b"/>
              <a:pathLst>
                <a:path w="4571" h="5662" extrusionOk="0">
                  <a:moveTo>
                    <a:pt x="2836" y="224"/>
                  </a:moveTo>
                  <a:cubicBezTo>
                    <a:pt x="2970" y="224"/>
                    <a:pt x="3136" y="224"/>
                    <a:pt x="3270" y="291"/>
                  </a:cubicBezTo>
                  <a:cubicBezTo>
                    <a:pt x="3737" y="491"/>
                    <a:pt x="4104" y="925"/>
                    <a:pt x="4204" y="1458"/>
                  </a:cubicBezTo>
                  <a:cubicBezTo>
                    <a:pt x="4371" y="2125"/>
                    <a:pt x="4304" y="2793"/>
                    <a:pt x="4070" y="3460"/>
                  </a:cubicBezTo>
                  <a:cubicBezTo>
                    <a:pt x="3642" y="4658"/>
                    <a:pt x="2726" y="5466"/>
                    <a:pt x="1865" y="5466"/>
                  </a:cubicBezTo>
                  <a:cubicBezTo>
                    <a:pt x="1719" y="5466"/>
                    <a:pt x="1575" y="5443"/>
                    <a:pt x="1435" y="5394"/>
                  </a:cubicBezTo>
                  <a:cubicBezTo>
                    <a:pt x="968" y="5194"/>
                    <a:pt x="601" y="4761"/>
                    <a:pt x="501" y="4227"/>
                  </a:cubicBezTo>
                  <a:cubicBezTo>
                    <a:pt x="201" y="2859"/>
                    <a:pt x="701" y="1458"/>
                    <a:pt x="1802" y="591"/>
                  </a:cubicBezTo>
                  <a:cubicBezTo>
                    <a:pt x="2102" y="358"/>
                    <a:pt x="2436" y="224"/>
                    <a:pt x="2836" y="224"/>
                  </a:cubicBezTo>
                  <a:close/>
                  <a:moveTo>
                    <a:pt x="2769" y="0"/>
                  </a:moveTo>
                  <a:cubicBezTo>
                    <a:pt x="2384" y="0"/>
                    <a:pt x="1993" y="134"/>
                    <a:pt x="1669" y="424"/>
                  </a:cubicBezTo>
                  <a:cubicBezTo>
                    <a:pt x="534" y="1358"/>
                    <a:pt x="1" y="2826"/>
                    <a:pt x="301" y="4294"/>
                  </a:cubicBezTo>
                  <a:cubicBezTo>
                    <a:pt x="434" y="4861"/>
                    <a:pt x="835" y="5361"/>
                    <a:pt x="1368" y="5595"/>
                  </a:cubicBezTo>
                  <a:cubicBezTo>
                    <a:pt x="1535" y="5628"/>
                    <a:pt x="1702" y="5661"/>
                    <a:pt x="1869" y="5661"/>
                  </a:cubicBezTo>
                  <a:cubicBezTo>
                    <a:pt x="2836" y="5661"/>
                    <a:pt x="3837" y="4794"/>
                    <a:pt x="4270" y="3526"/>
                  </a:cubicBezTo>
                  <a:cubicBezTo>
                    <a:pt x="4537" y="2826"/>
                    <a:pt x="4571" y="2092"/>
                    <a:pt x="4404" y="1392"/>
                  </a:cubicBezTo>
                  <a:cubicBezTo>
                    <a:pt x="4271" y="526"/>
                    <a:pt x="3533" y="0"/>
                    <a:pt x="27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4249875" y="1309675"/>
              <a:ext cx="116775" cy="141000"/>
            </a:xfrm>
            <a:custGeom>
              <a:avLst/>
              <a:gdLst/>
              <a:ahLst/>
              <a:cxnLst/>
              <a:rect l="l" t="t" r="r" b="b"/>
              <a:pathLst>
                <a:path w="4671" h="5640" extrusionOk="0">
                  <a:moveTo>
                    <a:pt x="2936" y="202"/>
                  </a:moveTo>
                  <a:cubicBezTo>
                    <a:pt x="3069" y="202"/>
                    <a:pt x="3236" y="236"/>
                    <a:pt x="3369" y="269"/>
                  </a:cubicBezTo>
                  <a:cubicBezTo>
                    <a:pt x="3870" y="469"/>
                    <a:pt x="4203" y="903"/>
                    <a:pt x="4303" y="1436"/>
                  </a:cubicBezTo>
                  <a:cubicBezTo>
                    <a:pt x="4470" y="2104"/>
                    <a:pt x="4437" y="2804"/>
                    <a:pt x="4203" y="3438"/>
                  </a:cubicBezTo>
                  <a:cubicBezTo>
                    <a:pt x="3775" y="4636"/>
                    <a:pt x="2859" y="5444"/>
                    <a:pt x="1998" y="5444"/>
                  </a:cubicBezTo>
                  <a:cubicBezTo>
                    <a:pt x="1852" y="5444"/>
                    <a:pt x="1708" y="5421"/>
                    <a:pt x="1568" y="5373"/>
                  </a:cubicBezTo>
                  <a:cubicBezTo>
                    <a:pt x="601" y="5039"/>
                    <a:pt x="234" y="3605"/>
                    <a:pt x="734" y="2204"/>
                  </a:cubicBezTo>
                  <a:cubicBezTo>
                    <a:pt x="934" y="1570"/>
                    <a:pt x="1335" y="1003"/>
                    <a:pt x="1868" y="569"/>
                  </a:cubicBezTo>
                  <a:cubicBezTo>
                    <a:pt x="2169" y="336"/>
                    <a:pt x="2536" y="202"/>
                    <a:pt x="2936" y="202"/>
                  </a:cubicBezTo>
                  <a:close/>
                  <a:moveTo>
                    <a:pt x="2845" y="1"/>
                  </a:moveTo>
                  <a:cubicBezTo>
                    <a:pt x="2469" y="1"/>
                    <a:pt x="2088" y="127"/>
                    <a:pt x="1768" y="402"/>
                  </a:cubicBezTo>
                  <a:cubicBezTo>
                    <a:pt x="1201" y="836"/>
                    <a:pt x="768" y="1470"/>
                    <a:pt x="534" y="2137"/>
                  </a:cubicBezTo>
                  <a:cubicBezTo>
                    <a:pt x="0" y="3638"/>
                    <a:pt x="434" y="5172"/>
                    <a:pt x="1468" y="5573"/>
                  </a:cubicBezTo>
                  <a:cubicBezTo>
                    <a:pt x="1635" y="5606"/>
                    <a:pt x="1802" y="5639"/>
                    <a:pt x="1968" y="5639"/>
                  </a:cubicBezTo>
                  <a:cubicBezTo>
                    <a:pt x="2902" y="5639"/>
                    <a:pt x="3903" y="4772"/>
                    <a:pt x="4370" y="3505"/>
                  </a:cubicBezTo>
                  <a:cubicBezTo>
                    <a:pt x="4604" y="2837"/>
                    <a:pt x="4670" y="2070"/>
                    <a:pt x="4504" y="1370"/>
                  </a:cubicBezTo>
                  <a:cubicBezTo>
                    <a:pt x="4347" y="521"/>
                    <a:pt x="3607" y="1"/>
                    <a:pt x="28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4247375" y="1355900"/>
              <a:ext cx="20875" cy="10550"/>
            </a:xfrm>
            <a:custGeom>
              <a:avLst/>
              <a:gdLst/>
              <a:ahLst/>
              <a:cxnLst/>
              <a:rect l="l" t="t" r="r" b="b"/>
              <a:pathLst>
                <a:path w="835" h="422" extrusionOk="0">
                  <a:moveTo>
                    <a:pt x="237" y="0"/>
                  </a:moveTo>
                  <a:cubicBezTo>
                    <a:pt x="180" y="0"/>
                    <a:pt x="123" y="7"/>
                    <a:pt x="67" y="21"/>
                  </a:cubicBezTo>
                  <a:cubicBezTo>
                    <a:pt x="34" y="21"/>
                    <a:pt x="0" y="88"/>
                    <a:pt x="34" y="154"/>
                  </a:cubicBezTo>
                  <a:cubicBezTo>
                    <a:pt x="34" y="188"/>
                    <a:pt x="100" y="221"/>
                    <a:pt x="134" y="221"/>
                  </a:cubicBezTo>
                  <a:cubicBezTo>
                    <a:pt x="178" y="207"/>
                    <a:pt x="222" y="200"/>
                    <a:pt x="264" y="200"/>
                  </a:cubicBezTo>
                  <a:cubicBezTo>
                    <a:pt x="417" y="200"/>
                    <a:pt x="556" y="284"/>
                    <a:pt x="634" y="388"/>
                  </a:cubicBezTo>
                  <a:cubicBezTo>
                    <a:pt x="667" y="421"/>
                    <a:pt x="701" y="421"/>
                    <a:pt x="734" y="421"/>
                  </a:cubicBezTo>
                  <a:cubicBezTo>
                    <a:pt x="734" y="421"/>
                    <a:pt x="768" y="421"/>
                    <a:pt x="801" y="388"/>
                  </a:cubicBezTo>
                  <a:cubicBezTo>
                    <a:pt x="834" y="355"/>
                    <a:pt x="834" y="288"/>
                    <a:pt x="801" y="255"/>
                  </a:cubicBezTo>
                  <a:cubicBezTo>
                    <a:pt x="669" y="96"/>
                    <a:pt x="453" y="0"/>
                    <a:pt x="2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4351875" y="1398850"/>
              <a:ext cx="80650" cy="47650"/>
            </a:xfrm>
            <a:custGeom>
              <a:avLst/>
              <a:gdLst/>
              <a:ahLst/>
              <a:cxnLst/>
              <a:rect l="l" t="t" r="r" b="b"/>
              <a:pathLst>
                <a:path w="3226" h="1906" extrusionOk="0">
                  <a:moveTo>
                    <a:pt x="128" y="1"/>
                  </a:moveTo>
                  <a:cubicBezTo>
                    <a:pt x="19" y="1"/>
                    <a:pt x="0" y="174"/>
                    <a:pt x="123" y="204"/>
                  </a:cubicBezTo>
                  <a:cubicBezTo>
                    <a:pt x="123" y="204"/>
                    <a:pt x="924" y="371"/>
                    <a:pt x="3025" y="1906"/>
                  </a:cubicBezTo>
                  <a:lnTo>
                    <a:pt x="3092" y="1906"/>
                  </a:lnTo>
                  <a:cubicBezTo>
                    <a:pt x="3126" y="1906"/>
                    <a:pt x="3159" y="1906"/>
                    <a:pt x="3192" y="1872"/>
                  </a:cubicBezTo>
                  <a:cubicBezTo>
                    <a:pt x="3226" y="1839"/>
                    <a:pt x="3192" y="1772"/>
                    <a:pt x="3159" y="1739"/>
                  </a:cubicBezTo>
                  <a:cubicBezTo>
                    <a:pt x="991" y="171"/>
                    <a:pt x="190" y="4"/>
                    <a:pt x="157" y="4"/>
                  </a:cubicBezTo>
                  <a:cubicBezTo>
                    <a:pt x="147" y="2"/>
                    <a:pt x="137" y="1"/>
                    <a:pt x="1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4196700" y="1101925"/>
              <a:ext cx="398450" cy="369600"/>
            </a:xfrm>
            <a:custGeom>
              <a:avLst/>
              <a:gdLst/>
              <a:ahLst/>
              <a:cxnLst/>
              <a:rect l="l" t="t" r="r" b="b"/>
              <a:pathLst>
                <a:path w="15938" h="14784" extrusionOk="0">
                  <a:moveTo>
                    <a:pt x="4940" y="0"/>
                  </a:moveTo>
                  <a:cubicBezTo>
                    <a:pt x="3062" y="0"/>
                    <a:pt x="393" y="1194"/>
                    <a:pt x="159" y="3809"/>
                  </a:cubicBezTo>
                  <a:cubicBezTo>
                    <a:pt x="1" y="5648"/>
                    <a:pt x="1259" y="6854"/>
                    <a:pt x="2587" y="6854"/>
                  </a:cubicBezTo>
                  <a:cubicBezTo>
                    <a:pt x="2656" y="6854"/>
                    <a:pt x="2725" y="6851"/>
                    <a:pt x="2795" y="6844"/>
                  </a:cubicBezTo>
                  <a:cubicBezTo>
                    <a:pt x="2938" y="6829"/>
                    <a:pt x="3069" y="6822"/>
                    <a:pt x="3191" y="6822"/>
                  </a:cubicBezTo>
                  <a:cubicBezTo>
                    <a:pt x="5184" y="6822"/>
                    <a:pt x="4598" y="8716"/>
                    <a:pt x="8823" y="8716"/>
                  </a:cubicBezTo>
                  <a:cubicBezTo>
                    <a:pt x="8923" y="8716"/>
                    <a:pt x="9026" y="8714"/>
                    <a:pt x="9132" y="8712"/>
                  </a:cubicBezTo>
                  <a:lnTo>
                    <a:pt x="9132" y="8712"/>
                  </a:lnTo>
                  <a:cubicBezTo>
                    <a:pt x="7932" y="10180"/>
                    <a:pt x="9399" y="10847"/>
                    <a:pt x="8432" y="11448"/>
                  </a:cubicBezTo>
                  <a:cubicBezTo>
                    <a:pt x="7565" y="12015"/>
                    <a:pt x="6197" y="13482"/>
                    <a:pt x="7598" y="14783"/>
                  </a:cubicBezTo>
                  <a:cubicBezTo>
                    <a:pt x="9099" y="14683"/>
                    <a:pt x="10533" y="14316"/>
                    <a:pt x="11934" y="13749"/>
                  </a:cubicBezTo>
                  <a:cubicBezTo>
                    <a:pt x="14069" y="12749"/>
                    <a:pt x="15937" y="9013"/>
                    <a:pt x="12568" y="8179"/>
                  </a:cubicBezTo>
                  <a:cubicBezTo>
                    <a:pt x="12835" y="4943"/>
                    <a:pt x="10700" y="6277"/>
                    <a:pt x="8999" y="4743"/>
                  </a:cubicBezTo>
                  <a:cubicBezTo>
                    <a:pt x="7798" y="3642"/>
                    <a:pt x="8232" y="2508"/>
                    <a:pt x="5963" y="2308"/>
                  </a:cubicBezTo>
                  <a:cubicBezTo>
                    <a:pt x="5063" y="2208"/>
                    <a:pt x="4663" y="1007"/>
                    <a:pt x="6664" y="640"/>
                  </a:cubicBezTo>
                  <a:cubicBezTo>
                    <a:pt x="6404" y="220"/>
                    <a:pt x="5744" y="0"/>
                    <a:pt x="49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4481700" y="1238000"/>
              <a:ext cx="85925" cy="70000"/>
            </a:xfrm>
            <a:custGeom>
              <a:avLst/>
              <a:gdLst/>
              <a:ahLst/>
              <a:cxnLst/>
              <a:rect l="l" t="t" r="r" b="b"/>
              <a:pathLst>
                <a:path w="3437" h="2800" extrusionOk="0">
                  <a:moveTo>
                    <a:pt x="2402" y="0"/>
                  </a:moveTo>
                  <a:lnTo>
                    <a:pt x="2402" y="0"/>
                  </a:lnTo>
                  <a:cubicBezTo>
                    <a:pt x="2569" y="1435"/>
                    <a:pt x="1435" y="2669"/>
                    <a:pt x="1" y="2669"/>
                  </a:cubicBezTo>
                  <a:cubicBezTo>
                    <a:pt x="388" y="2755"/>
                    <a:pt x="757" y="2799"/>
                    <a:pt x="1093" y="2799"/>
                  </a:cubicBezTo>
                  <a:cubicBezTo>
                    <a:pt x="2583" y="2799"/>
                    <a:pt x="3437" y="1933"/>
                    <a:pt x="2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4364375" y="1427350"/>
              <a:ext cx="114025" cy="93400"/>
            </a:xfrm>
            <a:custGeom>
              <a:avLst/>
              <a:gdLst/>
              <a:ahLst/>
              <a:cxnLst/>
              <a:rect l="l" t="t" r="r" b="b"/>
              <a:pathLst>
                <a:path w="4561" h="3736" extrusionOk="0">
                  <a:moveTo>
                    <a:pt x="3120" y="1"/>
                  </a:moveTo>
                  <a:cubicBezTo>
                    <a:pt x="2229" y="1"/>
                    <a:pt x="1198" y="900"/>
                    <a:pt x="691" y="1633"/>
                  </a:cubicBezTo>
                  <a:cubicBezTo>
                    <a:pt x="0" y="2619"/>
                    <a:pt x="120" y="3735"/>
                    <a:pt x="1241" y="3735"/>
                  </a:cubicBezTo>
                  <a:cubicBezTo>
                    <a:pt x="1258" y="3735"/>
                    <a:pt x="1274" y="3735"/>
                    <a:pt x="1291" y="3734"/>
                  </a:cubicBezTo>
                  <a:cubicBezTo>
                    <a:pt x="2192" y="3668"/>
                    <a:pt x="3026" y="3267"/>
                    <a:pt x="3693" y="2634"/>
                  </a:cubicBezTo>
                  <a:cubicBezTo>
                    <a:pt x="4494" y="1800"/>
                    <a:pt x="4560" y="532"/>
                    <a:pt x="3593" y="98"/>
                  </a:cubicBezTo>
                  <a:cubicBezTo>
                    <a:pt x="3443" y="31"/>
                    <a:pt x="3284" y="1"/>
                    <a:pt x="31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4399150" y="1453100"/>
              <a:ext cx="70900" cy="63500"/>
            </a:xfrm>
            <a:custGeom>
              <a:avLst/>
              <a:gdLst/>
              <a:ahLst/>
              <a:cxnLst/>
              <a:rect l="l" t="t" r="r" b="b"/>
              <a:pathLst>
                <a:path w="2836" h="2540" extrusionOk="0">
                  <a:moveTo>
                    <a:pt x="1738" y="0"/>
                  </a:moveTo>
                  <a:cubicBezTo>
                    <a:pt x="1375" y="0"/>
                    <a:pt x="965" y="172"/>
                    <a:pt x="634" y="503"/>
                  </a:cubicBezTo>
                  <a:cubicBezTo>
                    <a:pt x="100" y="1037"/>
                    <a:pt x="0" y="1837"/>
                    <a:pt x="401" y="2271"/>
                  </a:cubicBezTo>
                  <a:cubicBezTo>
                    <a:pt x="582" y="2452"/>
                    <a:pt x="826" y="2540"/>
                    <a:pt x="1089" y="2540"/>
                  </a:cubicBezTo>
                  <a:cubicBezTo>
                    <a:pt x="1456" y="2540"/>
                    <a:pt x="1857" y="2368"/>
                    <a:pt x="2169" y="2037"/>
                  </a:cubicBezTo>
                  <a:cubicBezTo>
                    <a:pt x="2736" y="1504"/>
                    <a:pt x="2836" y="703"/>
                    <a:pt x="2402" y="269"/>
                  </a:cubicBezTo>
                  <a:cubicBezTo>
                    <a:pt x="2235" y="88"/>
                    <a:pt x="1998" y="0"/>
                    <a:pt x="17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4229025" y="1504100"/>
              <a:ext cx="45175" cy="35600"/>
            </a:xfrm>
            <a:custGeom>
              <a:avLst/>
              <a:gdLst/>
              <a:ahLst/>
              <a:cxnLst/>
              <a:rect l="l" t="t" r="r" b="b"/>
              <a:pathLst>
                <a:path w="1807" h="1424" extrusionOk="0">
                  <a:moveTo>
                    <a:pt x="937" y="1"/>
                  </a:moveTo>
                  <a:cubicBezTo>
                    <a:pt x="871" y="1"/>
                    <a:pt x="803" y="10"/>
                    <a:pt x="734" y="31"/>
                  </a:cubicBezTo>
                  <a:cubicBezTo>
                    <a:pt x="134" y="197"/>
                    <a:pt x="0" y="965"/>
                    <a:pt x="501" y="1332"/>
                  </a:cubicBezTo>
                  <a:cubicBezTo>
                    <a:pt x="625" y="1393"/>
                    <a:pt x="758" y="1423"/>
                    <a:pt x="889" y="1423"/>
                  </a:cubicBezTo>
                  <a:cubicBezTo>
                    <a:pt x="1182" y="1423"/>
                    <a:pt x="1463" y="1274"/>
                    <a:pt x="1602" y="998"/>
                  </a:cubicBezTo>
                  <a:cubicBezTo>
                    <a:pt x="1807" y="499"/>
                    <a:pt x="1419" y="1"/>
                    <a:pt x="9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4245375" y="1489425"/>
              <a:ext cx="182150" cy="42150"/>
            </a:xfrm>
            <a:custGeom>
              <a:avLst/>
              <a:gdLst/>
              <a:ahLst/>
              <a:cxnLst/>
              <a:rect l="l" t="t" r="r" b="b"/>
              <a:pathLst>
                <a:path w="7286" h="1686" extrusionOk="0">
                  <a:moveTo>
                    <a:pt x="7052" y="0"/>
                  </a:moveTo>
                  <a:cubicBezTo>
                    <a:pt x="7002" y="0"/>
                    <a:pt x="6952" y="17"/>
                    <a:pt x="6919" y="51"/>
                  </a:cubicBezTo>
                  <a:cubicBezTo>
                    <a:pt x="6068" y="854"/>
                    <a:pt x="4146" y="1256"/>
                    <a:pt x="2374" y="1256"/>
                  </a:cubicBezTo>
                  <a:cubicBezTo>
                    <a:pt x="1645" y="1256"/>
                    <a:pt x="941" y="1187"/>
                    <a:pt x="347" y="1051"/>
                  </a:cubicBezTo>
                  <a:cubicBezTo>
                    <a:pt x="327" y="1046"/>
                    <a:pt x="307" y="1044"/>
                    <a:pt x="289" y="1044"/>
                  </a:cubicBezTo>
                  <a:cubicBezTo>
                    <a:pt x="67" y="1044"/>
                    <a:pt x="1" y="1390"/>
                    <a:pt x="247" y="1452"/>
                  </a:cubicBezTo>
                  <a:cubicBezTo>
                    <a:pt x="948" y="1618"/>
                    <a:pt x="1681" y="1685"/>
                    <a:pt x="2382" y="1685"/>
                  </a:cubicBezTo>
                  <a:cubicBezTo>
                    <a:pt x="4250" y="1685"/>
                    <a:pt x="6285" y="1251"/>
                    <a:pt x="7185" y="351"/>
                  </a:cubicBezTo>
                  <a:cubicBezTo>
                    <a:pt x="7285" y="251"/>
                    <a:pt x="7285" y="117"/>
                    <a:pt x="7185" y="51"/>
                  </a:cubicBezTo>
                  <a:cubicBezTo>
                    <a:pt x="7152" y="17"/>
                    <a:pt x="7102" y="0"/>
                    <a:pt x="70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4283225" y="1368600"/>
              <a:ext cx="21700" cy="27150"/>
            </a:xfrm>
            <a:custGeom>
              <a:avLst/>
              <a:gdLst/>
              <a:ahLst/>
              <a:cxnLst/>
              <a:rect l="l" t="t" r="r" b="b"/>
              <a:pathLst>
                <a:path w="868" h="1086" extrusionOk="0">
                  <a:moveTo>
                    <a:pt x="554" y="0"/>
                  </a:moveTo>
                  <a:cubicBezTo>
                    <a:pt x="375" y="0"/>
                    <a:pt x="188" y="182"/>
                    <a:pt x="101" y="414"/>
                  </a:cubicBezTo>
                  <a:cubicBezTo>
                    <a:pt x="1" y="714"/>
                    <a:pt x="67" y="1014"/>
                    <a:pt x="268" y="1081"/>
                  </a:cubicBezTo>
                  <a:cubicBezTo>
                    <a:pt x="284" y="1084"/>
                    <a:pt x="302" y="1085"/>
                    <a:pt x="319" y="1085"/>
                  </a:cubicBezTo>
                  <a:cubicBezTo>
                    <a:pt x="506" y="1085"/>
                    <a:pt x="710" y="922"/>
                    <a:pt x="801" y="647"/>
                  </a:cubicBezTo>
                  <a:cubicBezTo>
                    <a:pt x="868" y="347"/>
                    <a:pt x="801" y="80"/>
                    <a:pt x="634" y="13"/>
                  </a:cubicBezTo>
                  <a:cubicBezTo>
                    <a:pt x="608" y="5"/>
                    <a:pt x="581" y="0"/>
                    <a:pt x="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193175" y="1337125"/>
              <a:ext cx="22525" cy="27150"/>
            </a:xfrm>
            <a:custGeom>
              <a:avLst/>
              <a:gdLst/>
              <a:ahLst/>
              <a:cxnLst/>
              <a:rect l="l" t="t" r="r" b="b"/>
              <a:pathLst>
                <a:path w="901" h="1086" extrusionOk="0">
                  <a:moveTo>
                    <a:pt x="590" y="1"/>
                  </a:moveTo>
                  <a:cubicBezTo>
                    <a:pt x="423" y="1"/>
                    <a:pt x="192" y="164"/>
                    <a:pt x="100" y="438"/>
                  </a:cubicBezTo>
                  <a:cubicBezTo>
                    <a:pt x="0" y="739"/>
                    <a:pt x="100" y="1006"/>
                    <a:pt x="267" y="1072"/>
                  </a:cubicBezTo>
                  <a:cubicBezTo>
                    <a:pt x="293" y="1081"/>
                    <a:pt x="320" y="1085"/>
                    <a:pt x="347" y="1085"/>
                  </a:cubicBezTo>
                  <a:cubicBezTo>
                    <a:pt x="526" y="1085"/>
                    <a:pt x="714" y="904"/>
                    <a:pt x="801" y="672"/>
                  </a:cubicBezTo>
                  <a:cubicBezTo>
                    <a:pt x="901" y="372"/>
                    <a:pt x="834" y="72"/>
                    <a:pt x="634" y="5"/>
                  </a:cubicBezTo>
                  <a:cubicBezTo>
                    <a:pt x="620" y="2"/>
                    <a:pt x="605" y="1"/>
                    <a:pt x="5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4180650" y="1378100"/>
              <a:ext cx="65075" cy="62575"/>
            </a:xfrm>
            <a:custGeom>
              <a:avLst/>
              <a:gdLst/>
              <a:ahLst/>
              <a:cxnLst/>
              <a:rect l="l" t="t" r="r" b="b"/>
              <a:pathLst>
                <a:path w="2603" h="2503" extrusionOk="0">
                  <a:moveTo>
                    <a:pt x="2603" y="0"/>
                  </a:moveTo>
                  <a:lnTo>
                    <a:pt x="2603" y="0"/>
                  </a:lnTo>
                  <a:cubicBezTo>
                    <a:pt x="1702" y="467"/>
                    <a:pt x="835" y="968"/>
                    <a:pt x="1" y="1535"/>
                  </a:cubicBezTo>
                  <a:cubicBezTo>
                    <a:pt x="201" y="2235"/>
                    <a:pt x="1302" y="2502"/>
                    <a:pt x="1302" y="2502"/>
                  </a:cubicBezTo>
                  <a:lnTo>
                    <a:pt x="2603" y="0"/>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4213175" y="1464275"/>
              <a:ext cx="61750" cy="11725"/>
            </a:xfrm>
            <a:custGeom>
              <a:avLst/>
              <a:gdLst/>
              <a:ahLst/>
              <a:cxnLst/>
              <a:rect l="l" t="t" r="r" b="b"/>
              <a:pathLst>
                <a:path w="2470" h="469" extrusionOk="0">
                  <a:moveTo>
                    <a:pt x="2390" y="1"/>
                  </a:moveTo>
                  <a:cubicBezTo>
                    <a:pt x="2369" y="1"/>
                    <a:pt x="2350" y="9"/>
                    <a:pt x="2336" y="22"/>
                  </a:cubicBezTo>
                  <a:cubicBezTo>
                    <a:pt x="1977" y="210"/>
                    <a:pt x="1592" y="302"/>
                    <a:pt x="1208" y="302"/>
                  </a:cubicBezTo>
                  <a:cubicBezTo>
                    <a:pt x="842" y="302"/>
                    <a:pt x="476" y="219"/>
                    <a:pt x="134" y="56"/>
                  </a:cubicBezTo>
                  <a:cubicBezTo>
                    <a:pt x="124" y="46"/>
                    <a:pt x="112" y="42"/>
                    <a:pt x="98" y="42"/>
                  </a:cubicBezTo>
                  <a:cubicBezTo>
                    <a:pt x="65" y="42"/>
                    <a:pt x="24" y="66"/>
                    <a:pt x="1" y="89"/>
                  </a:cubicBezTo>
                  <a:cubicBezTo>
                    <a:pt x="1" y="123"/>
                    <a:pt x="1" y="189"/>
                    <a:pt x="34" y="223"/>
                  </a:cubicBezTo>
                  <a:cubicBezTo>
                    <a:pt x="167" y="256"/>
                    <a:pt x="301" y="323"/>
                    <a:pt x="434" y="356"/>
                  </a:cubicBezTo>
                  <a:cubicBezTo>
                    <a:pt x="672" y="431"/>
                    <a:pt x="924" y="469"/>
                    <a:pt x="1179" y="469"/>
                  </a:cubicBezTo>
                  <a:cubicBezTo>
                    <a:pt x="1604" y="469"/>
                    <a:pt x="2040" y="364"/>
                    <a:pt x="2436" y="156"/>
                  </a:cubicBezTo>
                  <a:cubicBezTo>
                    <a:pt x="2469" y="156"/>
                    <a:pt x="2469" y="89"/>
                    <a:pt x="2469" y="56"/>
                  </a:cubicBezTo>
                  <a:cubicBezTo>
                    <a:pt x="2450" y="17"/>
                    <a:pt x="2419" y="1"/>
                    <a:pt x="23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4316575" y="1337025"/>
              <a:ext cx="35900" cy="35050"/>
            </a:xfrm>
            <a:custGeom>
              <a:avLst/>
              <a:gdLst/>
              <a:ahLst/>
              <a:cxnLst/>
              <a:rect l="l" t="t" r="r" b="b"/>
              <a:pathLst>
                <a:path w="1436" h="1402" extrusionOk="0">
                  <a:moveTo>
                    <a:pt x="215" y="0"/>
                  </a:moveTo>
                  <a:cubicBezTo>
                    <a:pt x="134" y="0"/>
                    <a:pt x="62" y="60"/>
                    <a:pt x="34" y="142"/>
                  </a:cubicBezTo>
                  <a:cubicBezTo>
                    <a:pt x="1" y="242"/>
                    <a:pt x="68" y="342"/>
                    <a:pt x="168" y="342"/>
                  </a:cubicBezTo>
                  <a:cubicBezTo>
                    <a:pt x="601" y="509"/>
                    <a:pt x="935" y="843"/>
                    <a:pt x="1068" y="1276"/>
                  </a:cubicBezTo>
                  <a:cubicBezTo>
                    <a:pt x="1102" y="1343"/>
                    <a:pt x="1135" y="1376"/>
                    <a:pt x="1202" y="1376"/>
                  </a:cubicBezTo>
                  <a:cubicBezTo>
                    <a:pt x="1219" y="1393"/>
                    <a:pt x="1235" y="1401"/>
                    <a:pt x="1252" y="1401"/>
                  </a:cubicBezTo>
                  <a:cubicBezTo>
                    <a:pt x="1269" y="1401"/>
                    <a:pt x="1285" y="1393"/>
                    <a:pt x="1302" y="1376"/>
                  </a:cubicBezTo>
                  <a:cubicBezTo>
                    <a:pt x="1402" y="1343"/>
                    <a:pt x="1435" y="1243"/>
                    <a:pt x="1402" y="1176"/>
                  </a:cubicBezTo>
                  <a:cubicBezTo>
                    <a:pt x="1235" y="609"/>
                    <a:pt x="802" y="176"/>
                    <a:pt x="268" y="9"/>
                  </a:cubicBezTo>
                  <a:cubicBezTo>
                    <a:pt x="250" y="3"/>
                    <a:pt x="232" y="0"/>
                    <a:pt x="2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4193175" y="1299350"/>
              <a:ext cx="47550" cy="14350"/>
            </a:xfrm>
            <a:custGeom>
              <a:avLst/>
              <a:gdLst/>
              <a:ahLst/>
              <a:cxnLst/>
              <a:rect l="l" t="t" r="r" b="b"/>
              <a:pathLst>
                <a:path w="1902" h="574" extrusionOk="0">
                  <a:moveTo>
                    <a:pt x="1009" y="1"/>
                  </a:moveTo>
                  <a:cubicBezTo>
                    <a:pt x="701" y="1"/>
                    <a:pt x="391" y="85"/>
                    <a:pt x="100" y="248"/>
                  </a:cubicBezTo>
                  <a:cubicBezTo>
                    <a:pt x="0" y="315"/>
                    <a:pt x="0" y="482"/>
                    <a:pt x="100" y="548"/>
                  </a:cubicBezTo>
                  <a:lnTo>
                    <a:pt x="134" y="548"/>
                  </a:lnTo>
                  <a:cubicBezTo>
                    <a:pt x="150" y="565"/>
                    <a:pt x="175" y="573"/>
                    <a:pt x="204" y="573"/>
                  </a:cubicBezTo>
                  <a:cubicBezTo>
                    <a:pt x="234" y="573"/>
                    <a:pt x="267" y="565"/>
                    <a:pt x="300" y="548"/>
                  </a:cubicBezTo>
                  <a:cubicBezTo>
                    <a:pt x="523" y="418"/>
                    <a:pt x="767" y="350"/>
                    <a:pt x="1015" y="350"/>
                  </a:cubicBezTo>
                  <a:cubicBezTo>
                    <a:pt x="1211" y="350"/>
                    <a:pt x="1409" y="393"/>
                    <a:pt x="1601" y="482"/>
                  </a:cubicBezTo>
                  <a:cubicBezTo>
                    <a:pt x="1628" y="491"/>
                    <a:pt x="1655" y="495"/>
                    <a:pt x="1680" y="495"/>
                  </a:cubicBezTo>
                  <a:cubicBezTo>
                    <a:pt x="1750" y="495"/>
                    <a:pt x="1810" y="464"/>
                    <a:pt x="1835" y="415"/>
                  </a:cubicBezTo>
                  <a:cubicBezTo>
                    <a:pt x="1901" y="315"/>
                    <a:pt x="1868" y="215"/>
                    <a:pt x="1768" y="182"/>
                  </a:cubicBezTo>
                  <a:cubicBezTo>
                    <a:pt x="1525" y="60"/>
                    <a:pt x="1267" y="1"/>
                    <a:pt x="10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3551875" y="1309725"/>
              <a:ext cx="153475" cy="127600"/>
            </a:xfrm>
            <a:custGeom>
              <a:avLst/>
              <a:gdLst/>
              <a:ahLst/>
              <a:cxnLst/>
              <a:rect l="l" t="t" r="r" b="b"/>
              <a:pathLst>
                <a:path w="6139" h="5104" extrusionOk="0">
                  <a:moveTo>
                    <a:pt x="3803" y="0"/>
                  </a:moveTo>
                  <a:lnTo>
                    <a:pt x="0" y="2602"/>
                  </a:lnTo>
                  <a:lnTo>
                    <a:pt x="2903" y="5104"/>
                  </a:lnTo>
                  <a:lnTo>
                    <a:pt x="5004" y="4103"/>
                  </a:lnTo>
                  <a:cubicBezTo>
                    <a:pt x="6138" y="2602"/>
                    <a:pt x="3803" y="0"/>
                    <a:pt x="3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3519576" y="1253626"/>
              <a:ext cx="128450" cy="121375"/>
            </a:xfrm>
            <a:custGeom>
              <a:avLst/>
              <a:gdLst/>
              <a:ahLst/>
              <a:cxnLst/>
              <a:rect l="l" t="t" r="r" b="b"/>
              <a:pathLst>
                <a:path w="5138" h="4855" extrusionOk="0">
                  <a:moveTo>
                    <a:pt x="3014" y="1"/>
                  </a:moveTo>
                  <a:cubicBezTo>
                    <a:pt x="2832" y="1"/>
                    <a:pt x="2646" y="39"/>
                    <a:pt x="2469" y="118"/>
                  </a:cubicBezTo>
                  <a:lnTo>
                    <a:pt x="1001" y="785"/>
                  </a:lnTo>
                  <a:cubicBezTo>
                    <a:pt x="300" y="1119"/>
                    <a:pt x="0" y="1919"/>
                    <a:pt x="334" y="2620"/>
                  </a:cubicBezTo>
                  <a:lnTo>
                    <a:pt x="1334" y="4855"/>
                  </a:lnTo>
                  <a:lnTo>
                    <a:pt x="5137" y="2253"/>
                  </a:lnTo>
                  <a:lnTo>
                    <a:pt x="4103" y="618"/>
                  </a:lnTo>
                  <a:cubicBezTo>
                    <a:pt x="3868" y="218"/>
                    <a:pt x="3450" y="1"/>
                    <a:pt x="30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3321900" y="1807950"/>
              <a:ext cx="742025" cy="252325"/>
            </a:xfrm>
            <a:custGeom>
              <a:avLst/>
              <a:gdLst/>
              <a:ahLst/>
              <a:cxnLst/>
              <a:rect l="l" t="t" r="r" b="b"/>
              <a:pathLst>
                <a:path w="29681" h="10093" extrusionOk="0">
                  <a:moveTo>
                    <a:pt x="1925" y="1"/>
                  </a:moveTo>
                  <a:cubicBezTo>
                    <a:pt x="770" y="1"/>
                    <a:pt x="0" y="1517"/>
                    <a:pt x="994" y="2454"/>
                  </a:cubicBezTo>
                  <a:cubicBezTo>
                    <a:pt x="1894" y="3254"/>
                    <a:pt x="2795" y="3988"/>
                    <a:pt x="3762" y="4689"/>
                  </a:cubicBezTo>
                  <a:cubicBezTo>
                    <a:pt x="4696" y="5389"/>
                    <a:pt x="5664" y="6056"/>
                    <a:pt x="6664" y="6723"/>
                  </a:cubicBezTo>
                  <a:cubicBezTo>
                    <a:pt x="7665" y="7357"/>
                    <a:pt x="8699" y="7958"/>
                    <a:pt x="9800" y="8525"/>
                  </a:cubicBezTo>
                  <a:cubicBezTo>
                    <a:pt x="10901" y="9125"/>
                    <a:pt x="12102" y="9592"/>
                    <a:pt x="13302" y="9992"/>
                  </a:cubicBezTo>
                  <a:cubicBezTo>
                    <a:pt x="13569" y="10059"/>
                    <a:pt x="13803" y="10093"/>
                    <a:pt x="14070" y="10093"/>
                  </a:cubicBezTo>
                  <a:lnTo>
                    <a:pt x="14236" y="10093"/>
                  </a:lnTo>
                  <a:cubicBezTo>
                    <a:pt x="15437" y="9992"/>
                    <a:pt x="16605" y="9826"/>
                    <a:pt x="17772" y="9626"/>
                  </a:cubicBezTo>
                  <a:cubicBezTo>
                    <a:pt x="18373" y="9525"/>
                    <a:pt x="18940" y="9392"/>
                    <a:pt x="19507" y="9259"/>
                  </a:cubicBezTo>
                  <a:cubicBezTo>
                    <a:pt x="20107" y="9125"/>
                    <a:pt x="20674" y="8958"/>
                    <a:pt x="21208" y="8792"/>
                  </a:cubicBezTo>
                  <a:cubicBezTo>
                    <a:pt x="22342" y="8491"/>
                    <a:pt x="23443" y="8091"/>
                    <a:pt x="24544" y="7657"/>
                  </a:cubicBezTo>
                  <a:cubicBezTo>
                    <a:pt x="25111" y="7457"/>
                    <a:pt x="25645" y="7257"/>
                    <a:pt x="26178" y="6990"/>
                  </a:cubicBezTo>
                  <a:cubicBezTo>
                    <a:pt x="26445" y="6857"/>
                    <a:pt x="26712" y="6723"/>
                    <a:pt x="26979" y="6590"/>
                  </a:cubicBezTo>
                  <a:cubicBezTo>
                    <a:pt x="27246" y="6457"/>
                    <a:pt x="27513" y="6323"/>
                    <a:pt x="27813" y="6156"/>
                  </a:cubicBezTo>
                  <a:cubicBezTo>
                    <a:pt x="29147" y="5456"/>
                    <a:pt x="29681" y="3821"/>
                    <a:pt x="29014" y="2454"/>
                  </a:cubicBezTo>
                  <a:cubicBezTo>
                    <a:pt x="28528" y="1433"/>
                    <a:pt x="27511" y="820"/>
                    <a:pt x="26453" y="820"/>
                  </a:cubicBezTo>
                  <a:cubicBezTo>
                    <a:pt x="26058" y="820"/>
                    <a:pt x="25658" y="905"/>
                    <a:pt x="25278" y="1086"/>
                  </a:cubicBezTo>
                  <a:lnTo>
                    <a:pt x="25144" y="1153"/>
                  </a:lnTo>
                  <a:lnTo>
                    <a:pt x="24510" y="1453"/>
                  </a:lnTo>
                  <a:lnTo>
                    <a:pt x="23810" y="1753"/>
                  </a:lnTo>
                  <a:cubicBezTo>
                    <a:pt x="23343" y="1953"/>
                    <a:pt x="22876" y="2187"/>
                    <a:pt x="22409" y="2354"/>
                  </a:cubicBezTo>
                  <a:cubicBezTo>
                    <a:pt x="21442" y="2787"/>
                    <a:pt x="20508" y="3121"/>
                    <a:pt x="19540" y="3454"/>
                  </a:cubicBezTo>
                  <a:cubicBezTo>
                    <a:pt x="18573" y="3788"/>
                    <a:pt x="17572" y="4088"/>
                    <a:pt x="16605" y="4355"/>
                  </a:cubicBezTo>
                  <a:cubicBezTo>
                    <a:pt x="15737" y="4589"/>
                    <a:pt x="14870" y="4755"/>
                    <a:pt x="14003" y="4922"/>
                  </a:cubicBezTo>
                  <a:cubicBezTo>
                    <a:pt x="13269" y="4722"/>
                    <a:pt x="12468" y="4488"/>
                    <a:pt x="11668" y="4188"/>
                  </a:cubicBezTo>
                  <a:cubicBezTo>
                    <a:pt x="10701" y="3821"/>
                    <a:pt x="9666" y="3421"/>
                    <a:pt x="8666" y="2954"/>
                  </a:cubicBezTo>
                  <a:cubicBezTo>
                    <a:pt x="7665" y="2520"/>
                    <a:pt x="6631" y="2053"/>
                    <a:pt x="5630" y="1586"/>
                  </a:cubicBezTo>
                  <a:lnTo>
                    <a:pt x="2595" y="152"/>
                  </a:lnTo>
                  <a:lnTo>
                    <a:pt x="2561" y="152"/>
                  </a:lnTo>
                  <a:cubicBezTo>
                    <a:pt x="2342" y="48"/>
                    <a:pt x="2128" y="1"/>
                    <a:pt x="1925"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3790375" y="1776625"/>
              <a:ext cx="353300" cy="298650"/>
            </a:xfrm>
            <a:custGeom>
              <a:avLst/>
              <a:gdLst/>
              <a:ahLst/>
              <a:cxnLst/>
              <a:rect l="l" t="t" r="r" b="b"/>
              <a:pathLst>
                <a:path w="14132" h="11946" extrusionOk="0">
                  <a:moveTo>
                    <a:pt x="10980" y="0"/>
                  </a:moveTo>
                  <a:cubicBezTo>
                    <a:pt x="10687" y="0"/>
                    <a:pt x="10363" y="54"/>
                    <a:pt x="10008" y="171"/>
                  </a:cubicBezTo>
                  <a:cubicBezTo>
                    <a:pt x="6572" y="1372"/>
                    <a:pt x="3236" y="2773"/>
                    <a:pt x="1" y="4441"/>
                  </a:cubicBezTo>
                  <a:cubicBezTo>
                    <a:pt x="835" y="7276"/>
                    <a:pt x="2369" y="9878"/>
                    <a:pt x="4504" y="11946"/>
                  </a:cubicBezTo>
                  <a:cubicBezTo>
                    <a:pt x="4504" y="11946"/>
                    <a:pt x="6305" y="11846"/>
                    <a:pt x="9974" y="9077"/>
                  </a:cubicBezTo>
                  <a:cubicBezTo>
                    <a:pt x="13728" y="6270"/>
                    <a:pt x="14131" y="0"/>
                    <a:pt x="1098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3274175" y="1764200"/>
              <a:ext cx="121775" cy="114275"/>
            </a:xfrm>
            <a:custGeom>
              <a:avLst/>
              <a:gdLst/>
              <a:ahLst/>
              <a:cxnLst/>
              <a:rect l="l" t="t" r="r" b="b"/>
              <a:pathLst>
                <a:path w="4871" h="4571" extrusionOk="0">
                  <a:moveTo>
                    <a:pt x="1535" y="1"/>
                  </a:moveTo>
                  <a:lnTo>
                    <a:pt x="1" y="4237"/>
                  </a:lnTo>
                  <a:lnTo>
                    <a:pt x="3737" y="4571"/>
                  </a:lnTo>
                  <a:lnTo>
                    <a:pt x="4837" y="2603"/>
                  </a:lnTo>
                  <a:cubicBezTo>
                    <a:pt x="4871" y="735"/>
                    <a:pt x="1535" y="1"/>
                    <a:pt x="15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3201851" y="1745001"/>
              <a:ext cx="111750" cy="126200"/>
            </a:xfrm>
            <a:custGeom>
              <a:avLst/>
              <a:gdLst/>
              <a:ahLst/>
              <a:cxnLst/>
              <a:rect l="l" t="t" r="r" b="b"/>
              <a:pathLst>
                <a:path w="4470" h="5048" extrusionOk="0">
                  <a:moveTo>
                    <a:pt x="2225" y="0"/>
                  </a:moveTo>
                  <a:cubicBezTo>
                    <a:pt x="1790" y="0"/>
                    <a:pt x="1384" y="235"/>
                    <a:pt x="1168" y="644"/>
                  </a:cubicBezTo>
                  <a:lnTo>
                    <a:pt x="367" y="2012"/>
                  </a:lnTo>
                  <a:cubicBezTo>
                    <a:pt x="0" y="2679"/>
                    <a:pt x="234" y="3479"/>
                    <a:pt x="901" y="3846"/>
                  </a:cubicBezTo>
                  <a:lnTo>
                    <a:pt x="2936" y="5047"/>
                  </a:lnTo>
                  <a:lnTo>
                    <a:pt x="4470" y="811"/>
                  </a:lnTo>
                  <a:lnTo>
                    <a:pt x="2735" y="110"/>
                  </a:lnTo>
                  <a:cubicBezTo>
                    <a:pt x="2567" y="36"/>
                    <a:pt x="2394" y="0"/>
                    <a:pt x="2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2112525" y="2701550"/>
              <a:ext cx="3367425" cy="54225"/>
            </a:xfrm>
            <a:custGeom>
              <a:avLst/>
              <a:gdLst/>
              <a:ahLst/>
              <a:cxnLst/>
              <a:rect l="l" t="t" r="r" b="b"/>
              <a:pathLst>
                <a:path w="134697" h="2169" extrusionOk="0">
                  <a:moveTo>
                    <a:pt x="1101" y="0"/>
                  </a:moveTo>
                  <a:cubicBezTo>
                    <a:pt x="500" y="0"/>
                    <a:pt x="0" y="501"/>
                    <a:pt x="33" y="1101"/>
                  </a:cubicBezTo>
                  <a:cubicBezTo>
                    <a:pt x="33" y="1668"/>
                    <a:pt x="500" y="2168"/>
                    <a:pt x="1101" y="2168"/>
                  </a:cubicBezTo>
                  <a:lnTo>
                    <a:pt x="133595" y="2168"/>
                  </a:lnTo>
                  <a:cubicBezTo>
                    <a:pt x="134196" y="2168"/>
                    <a:pt x="134663" y="1668"/>
                    <a:pt x="134663" y="1101"/>
                  </a:cubicBezTo>
                  <a:cubicBezTo>
                    <a:pt x="134696" y="501"/>
                    <a:pt x="134196" y="0"/>
                    <a:pt x="13359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4733550" y="2502225"/>
              <a:ext cx="157650" cy="199350"/>
            </a:xfrm>
            <a:custGeom>
              <a:avLst/>
              <a:gdLst/>
              <a:ahLst/>
              <a:cxnLst/>
              <a:rect l="l" t="t" r="r" b="b"/>
              <a:pathLst>
                <a:path w="6306" h="7974" extrusionOk="0">
                  <a:moveTo>
                    <a:pt x="534" y="1"/>
                  </a:moveTo>
                  <a:cubicBezTo>
                    <a:pt x="234" y="1"/>
                    <a:pt x="1" y="234"/>
                    <a:pt x="1" y="535"/>
                  </a:cubicBezTo>
                  <a:lnTo>
                    <a:pt x="1" y="7439"/>
                  </a:lnTo>
                  <a:cubicBezTo>
                    <a:pt x="1" y="7740"/>
                    <a:pt x="234" y="7973"/>
                    <a:pt x="534" y="7973"/>
                  </a:cubicBezTo>
                  <a:lnTo>
                    <a:pt x="5771" y="7973"/>
                  </a:lnTo>
                  <a:cubicBezTo>
                    <a:pt x="6072" y="7973"/>
                    <a:pt x="6305" y="7740"/>
                    <a:pt x="6305" y="7439"/>
                  </a:cubicBezTo>
                  <a:lnTo>
                    <a:pt x="6305" y="535"/>
                  </a:lnTo>
                  <a:cubicBezTo>
                    <a:pt x="6305" y="234"/>
                    <a:pt x="6072" y="1"/>
                    <a:pt x="577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4795250" y="2529925"/>
              <a:ext cx="167650" cy="143300"/>
            </a:xfrm>
            <a:custGeom>
              <a:avLst/>
              <a:gdLst/>
              <a:ahLst/>
              <a:cxnLst/>
              <a:rect l="l" t="t" r="r" b="b"/>
              <a:pathLst>
                <a:path w="6706" h="5732" extrusionOk="0">
                  <a:moveTo>
                    <a:pt x="3797" y="861"/>
                  </a:moveTo>
                  <a:cubicBezTo>
                    <a:pt x="3810" y="861"/>
                    <a:pt x="3824" y="861"/>
                    <a:pt x="3837" y="861"/>
                  </a:cubicBezTo>
                  <a:cubicBezTo>
                    <a:pt x="4971" y="861"/>
                    <a:pt x="5872" y="1762"/>
                    <a:pt x="5872" y="2862"/>
                  </a:cubicBezTo>
                  <a:cubicBezTo>
                    <a:pt x="5872" y="4107"/>
                    <a:pt x="4859" y="4921"/>
                    <a:pt x="3812" y="4921"/>
                  </a:cubicBezTo>
                  <a:cubicBezTo>
                    <a:pt x="3315" y="4921"/>
                    <a:pt x="2811" y="4738"/>
                    <a:pt x="2403" y="4330"/>
                  </a:cubicBezTo>
                  <a:cubicBezTo>
                    <a:pt x="1112" y="3039"/>
                    <a:pt x="2022" y="861"/>
                    <a:pt x="3797" y="861"/>
                  </a:cubicBezTo>
                  <a:close/>
                  <a:moveTo>
                    <a:pt x="3816" y="0"/>
                  </a:moveTo>
                  <a:cubicBezTo>
                    <a:pt x="3108" y="0"/>
                    <a:pt x="2387" y="266"/>
                    <a:pt x="1802" y="861"/>
                  </a:cubicBezTo>
                  <a:cubicBezTo>
                    <a:pt x="1" y="2662"/>
                    <a:pt x="1269" y="5731"/>
                    <a:pt x="3837" y="5731"/>
                  </a:cubicBezTo>
                  <a:cubicBezTo>
                    <a:pt x="5438" y="5731"/>
                    <a:pt x="6706" y="4463"/>
                    <a:pt x="6706" y="2862"/>
                  </a:cubicBezTo>
                  <a:cubicBezTo>
                    <a:pt x="6706" y="1150"/>
                    <a:pt x="5290" y="0"/>
                    <a:pt x="381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4505050" y="2701550"/>
              <a:ext cx="974900" cy="54225"/>
            </a:xfrm>
            <a:custGeom>
              <a:avLst/>
              <a:gdLst/>
              <a:ahLst/>
              <a:cxnLst/>
              <a:rect l="l" t="t" r="r" b="b"/>
              <a:pathLst>
                <a:path w="38996" h="2169" extrusionOk="0">
                  <a:moveTo>
                    <a:pt x="1068" y="0"/>
                  </a:moveTo>
                  <a:cubicBezTo>
                    <a:pt x="468" y="0"/>
                    <a:pt x="1" y="501"/>
                    <a:pt x="1" y="1101"/>
                  </a:cubicBezTo>
                  <a:cubicBezTo>
                    <a:pt x="1" y="1668"/>
                    <a:pt x="468" y="2168"/>
                    <a:pt x="1068" y="2168"/>
                  </a:cubicBezTo>
                  <a:lnTo>
                    <a:pt x="37894" y="2168"/>
                  </a:lnTo>
                  <a:cubicBezTo>
                    <a:pt x="38495" y="2168"/>
                    <a:pt x="38962" y="1668"/>
                    <a:pt x="38962" y="1101"/>
                  </a:cubicBezTo>
                  <a:cubicBezTo>
                    <a:pt x="38995" y="501"/>
                    <a:pt x="38495" y="0"/>
                    <a:pt x="37894"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4941200" y="2755750"/>
              <a:ext cx="101775" cy="813100"/>
            </a:xfrm>
            <a:custGeom>
              <a:avLst/>
              <a:gdLst/>
              <a:ahLst/>
              <a:cxnLst/>
              <a:rect l="l" t="t" r="r" b="b"/>
              <a:pathLst>
                <a:path w="4071" h="32524" extrusionOk="0">
                  <a:moveTo>
                    <a:pt x="0" y="0"/>
                  </a:moveTo>
                  <a:lnTo>
                    <a:pt x="0" y="32524"/>
                  </a:lnTo>
                  <a:lnTo>
                    <a:pt x="4070" y="32524"/>
                  </a:lnTo>
                  <a:lnTo>
                    <a:pt x="40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5145500" y="2755750"/>
              <a:ext cx="194350" cy="41725"/>
            </a:xfrm>
            <a:custGeom>
              <a:avLst/>
              <a:gdLst/>
              <a:ahLst/>
              <a:cxnLst/>
              <a:rect l="l" t="t" r="r" b="b"/>
              <a:pathLst>
                <a:path w="7774" h="1669" extrusionOk="0">
                  <a:moveTo>
                    <a:pt x="1" y="0"/>
                  </a:moveTo>
                  <a:lnTo>
                    <a:pt x="1" y="768"/>
                  </a:lnTo>
                  <a:cubicBezTo>
                    <a:pt x="1" y="1268"/>
                    <a:pt x="401" y="1668"/>
                    <a:pt x="902" y="1668"/>
                  </a:cubicBezTo>
                  <a:lnTo>
                    <a:pt x="6873" y="1668"/>
                  </a:lnTo>
                  <a:cubicBezTo>
                    <a:pt x="7373" y="1668"/>
                    <a:pt x="7773" y="1268"/>
                    <a:pt x="7773" y="768"/>
                  </a:cubicBezTo>
                  <a:lnTo>
                    <a:pt x="77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4916175" y="3367025"/>
              <a:ext cx="151800" cy="813100"/>
            </a:xfrm>
            <a:custGeom>
              <a:avLst/>
              <a:gdLst/>
              <a:ahLst/>
              <a:cxnLst/>
              <a:rect l="l" t="t" r="r" b="b"/>
              <a:pathLst>
                <a:path w="6072" h="32524" extrusionOk="0">
                  <a:moveTo>
                    <a:pt x="1" y="0"/>
                  </a:moveTo>
                  <a:lnTo>
                    <a:pt x="1" y="32524"/>
                  </a:lnTo>
                  <a:lnTo>
                    <a:pt x="6072" y="32524"/>
                  </a:lnTo>
                  <a:lnTo>
                    <a:pt x="60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4891175" y="3868200"/>
              <a:ext cx="202650" cy="813125"/>
            </a:xfrm>
            <a:custGeom>
              <a:avLst/>
              <a:gdLst/>
              <a:ahLst/>
              <a:cxnLst/>
              <a:rect l="l" t="t" r="r" b="b"/>
              <a:pathLst>
                <a:path w="8106" h="32525" extrusionOk="0">
                  <a:moveTo>
                    <a:pt x="0" y="1"/>
                  </a:moveTo>
                  <a:lnTo>
                    <a:pt x="0" y="32524"/>
                  </a:lnTo>
                  <a:lnTo>
                    <a:pt x="8106" y="32524"/>
                  </a:lnTo>
                  <a:lnTo>
                    <a:pt x="81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4772750" y="4636250"/>
              <a:ext cx="438675" cy="45075"/>
            </a:xfrm>
            <a:custGeom>
              <a:avLst/>
              <a:gdLst/>
              <a:ahLst/>
              <a:cxnLst/>
              <a:rect l="l" t="t" r="r" b="b"/>
              <a:pathLst>
                <a:path w="17547" h="1803" extrusionOk="0">
                  <a:moveTo>
                    <a:pt x="1802" y="1"/>
                  </a:moveTo>
                  <a:cubicBezTo>
                    <a:pt x="801" y="1"/>
                    <a:pt x="0" y="802"/>
                    <a:pt x="0" y="1802"/>
                  </a:cubicBezTo>
                  <a:lnTo>
                    <a:pt x="17546" y="1802"/>
                  </a:lnTo>
                  <a:cubicBezTo>
                    <a:pt x="17546" y="802"/>
                    <a:pt x="16746" y="1"/>
                    <a:pt x="15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549500" y="2755750"/>
              <a:ext cx="101750" cy="813100"/>
            </a:xfrm>
            <a:custGeom>
              <a:avLst/>
              <a:gdLst/>
              <a:ahLst/>
              <a:cxnLst/>
              <a:rect l="l" t="t" r="r" b="b"/>
              <a:pathLst>
                <a:path w="4070" h="32524" extrusionOk="0">
                  <a:moveTo>
                    <a:pt x="0" y="0"/>
                  </a:moveTo>
                  <a:lnTo>
                    <a:pt x="0" y="32524"/>
                  </a:lnTo>
                  <a:lnTo>
                    <a:pt x="4070" y="32524"/>
                  </a:lnTo>
                  <a:lnTo>
                    <a:pt x="40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524475" y="3367025"/>
              <a:ext cx="151800" cy="813100"/>
            </a:xfrm>
            <a:custGeom>
              <a:avLst/>
              <a:gdLst/>
              <a:ahLst/>
              <a:cxnLst/>
              <a:rect l="l" t="t" r="r" b="b"/>
              <a:pathLst>
                <a:path w="6072" h="32524" extrusionOk="0">
                  <a:moveTo>
                    <a:pt x="0" y="0"/>
                  </a:moveTo>
                  <a:lnTo>
                    <a:pt x="0" y="32524"/>
                  </a:lnTo>
                  <a:lnTo>
                    <a:pt x="6071" y="32524"/>
                  </a:lnTo>
                  <a:lnTo>
                    <a:pt x="60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2498625" y="3868200"/>
              <a:ext cx="202675" cy="813125"/>
            </a:xfrm>
            <a:custGeom>
              <a:avLst/>
              <a:gdLst/>
              <a:ahLst/>
              <a:cxnLst/>
              <a:rect l="l" t="t" r="r" b="b"/>
              <a:pathLst>
                <a:path w="8107" h="32525" extrusionOk="0">
                  <a:moveTo>
                    <a:pt x="0" y="1"/>
                  </a:moveTo>
                  <a:lnTo>
                    <a:pt x="0" y="32524"/>
                  </a:lnTo>
                  <a:lnTo>
                    <a:pt x="8106" y="32524"/>
                  </a:lnTo>
                  <a:lnTo>
                    <a:pt x="81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381050" y="4636250"/>
              <a:ext cx="438650" cy="45075"/>
            </a:xfrm>
            <a:custGeom>
              <a:avLst/>
              <a:gdLst/>
              <a:ahLst/>
              <a:cxnLst/>
              <a:rect l="l" t="t" r="r" b="b"/>
              <a:pathLst>
                <a:path w="17546" h="1803" extrusionOk="0">
                  <a:moveTo>
                    <a:pt x="1801" y="1"/>
                  </a:moveTo>
                  <a:cubicBezTo>
                    <a:pt x="801" y="1"/>
                    <a:pt x="0" y="802"/>
                    <a:pt x="0" y="1802"/>
                  </a:cubicBezTo>
                  <a:lnTo>
                    <a:pt x="17546" y="1802"/>
                  </a:lnTo>
                  <a:cubicBezTo>
                    <a:pt x="17546" y="802"/>
                    <a:pt x="16745" y="1"/>
                    <a:pt x="15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2597025" y="2669025"/>
              <a:ext cx="1280950" cy="32550"/>
            </a:xfrm>
            <a:custGeom>
              <a:avLst/>
              <a:gdLst/>
              <a:ahLst/>
              <a:cxnLst/>
              <a:rect l="l" t="t" r="r" b="b"/>
              <a:pathLst>
                <a:path w="51238" h="1302" extrusionOk="0">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597025" y="2669025"/>
              <a:ext cx="1280950" cy="32550"/>
            </a:xfrm>
            <a:custGeom>
              <a:avLst/>
              <a:gdLst/>
              <a:ahLst/>
              <a:cxnLst/>
              <a:rect l="l" t="t" r="r" b="b"/>
              <a:pathLst>
                <a:path w="51238" h="1302" extrusionOk="0">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9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2495375" y="2086925"/>
              <a:ext cx="1060700" cy="598800"/>
            </a:xfrm>
            <a:custGeom>
              <a:avLst/>
              <a:gdLst/>
              <a:ahLst/>
              <a:cxnLst/>
              <a:rect l="l" t="t" r="r" b="b"/>
              <a:pathLst>
                <a:path w="42428" h="23952" extrusionOk="0">
                  <a:moveTo>
                    <a:pt x="1711" y="0"/>
                  </a:moveTo>
                  <a:cubicBezTo>
                    <a:pt x="737" y="0"/>
                    <a:pt x="1" y="886"/>
                    <a:pt x="197" y="1869"/>
                  </a:cubicBezTo>
                  <a:lnTo>
                    <a:pt x="3099" y="22083"/>
                  </a:lnTo>
                  <a:cubicBezTo>
                    <a:pt x="3266" y="23117"/>
                    <a:pt x="4167" y="23918"/>
                    <a:pt x="5234" y="23951"/>
                  </a:cubicBezTo>
                  <a:lnTo>
                    <a:pt x="40659" y="23951"/>
                  </a:lnTo>
                  <a:cubicBezTo>
                    <a:pt x="41660" y="23951"/>
                    <a:pt x="42427" y="23084"/>
                    <a:pt x="42260" y="22083"/>
                  </a:cubicBezTo>
                  <a:lnTo>
                    <a:pt x="39325" y="1869"/>
                  </a:lnTo>
                  <a:cubicBezTo>
                    <a:pt x="39158" y="802"/>
                    <a:pt x="38258" y="34"/>
                    <a:pt x="37224" y="1"/>
                  </a:cubicBezTo>
                  <a:lnTo>
                    <a:pt x="1765" y="1"/>
                  </a:lnTo>
                  <a:cubicBezTo>
                    <a:pt x="1747" y="0"/>
                    <a:pt x="1729" y="0"/>
                    <a:pt x="171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2495375" y="2086925"/>
              <a:ext cx="673750" cy="598800"/>
            </a:xfrm>
            <a:custGeom>
              <a:avLst/>
              <a:gdLst/>
              <a:ahLst/>
              <a:cxnLst/>
              <a:rect l="l" t="t" r="r" b="b"/>
              <a:pathLst>
                <a:path w="26950" h="23952" extrusionOk="0">
                  <a:moveTo>
                    <a:pt x="1711" y="0"/>
                  </a:moveTo>
                  <a:cubicBezTo>
                    <a:pt x="737" y="0"/>
                    <a:pt x="1" y="886"/>
                    <a:pt x="197" y="1869"/>
                  </a:cubicBezTo>
                  <a:lnTo>
                    <a:pt x="3099" y="22083"/>
                  </a:lnTo>
                  <a:cubicBezTo>
                    <a:pt x="3266" y="23117"/>
                    <a:pt x="4167" y="23918"/>
                    <a:pt x="5234" y="23951"/>
                  </a:cubicBezTo>
                  <a:lnTo>
                    <a:pt x="11805" y="23951"/>
                  </a:lnTo>
                  <a:cubicBezTo>
                    <a:pt x="13073" y="23951"/>
                    <a:pt x="14240" y="23284"/>
                    <a:pt x="14874" y="22183"/>
                  </a:cubicBezTo>
                  <a:lnTo>
                    <a:pt x="26216" y="2803"/>
                  </a:lnTo>
                  <a:cubicBezTo>
                    <a:pt x="26950" y="1569"/>
                    <a:pt x="26049" y="1"/>
                    <a:pt x="24615" y="1"/>
                  </a:cubicBezTo>
                  <a:lnTo>
                    <a:pt x="1765" y="1"/>
                  </a:lnTo>
                  <a:cubicBezTo>
                    <a:pt x="1747" y="0"/>
                    <a:pt x="1729" y="0"/>
                    <a:pt x="1711" y="0"/>
                  </a:cubicBezTo>
                  <a:close/>
                </a:path>
              </a:pathLst>
            </a:custGeom>
            <a:solidFill>
              <a:srgbClr val="61D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B890-0CB3-C3A4-0A40-86D75EC34958}"/>
              </a:ext>
            </a:extLst>
          </p:cNvPr>
          <p:cNvSpPr>
            <a:spLocks noGrp="1"/>
          </p:cNvSpPr>
          <p:nvPr>
            <p:ph type="title"/>
          </p:nvPr>
        </p:nvSpPr>
        <p:spPr/>
        <p:txBody>
          <a:bodyPr/>
          <a:lstStyle/>
          <a:p>
            <a:r>
              <a:rPr lang="en-US" dirty="0"/>
              <a:t>SQL Challenge 1</a:t>
            </a:r>
          </a:p>
        </p:txBody>
      </p:sp>
      <p:sp>
        <p:nvSpPr>
          <p:cNvPr id="3" name="TextBox 2">
            <a:extLst>
              <a:ext uri="{FF2B5EF4-FFF2-40B4-BE49-F238E27FC236}">
                <a16:creationId xmlns:a16="http://schemas.microsoft.com/office/drawing/2014/main" id="{21327513-341F-981E-5D5E-619F62E2C4BC}"/>
              </a:ext>
            </a:extLst>
          </p:cNvPr>
          <p:cNvSpPr txBox="1"/>
          <p:nvPr/>
        </p:nvSpPr>
        <p:spPr>
          <a:xfrm>
            <a:off x="779228" y="1327868"/>
            <a:ext cx="1987826" cy="800219"/>
          </a:xfrm>
          <a:prstGeom prst="rect">
            <a:avLst/>
          </a:prstGeom>
          <a:noFill/>
        </p:spPr>
        <p:txBody>
          <a:bodyPr wrap="square" rtlCol="0">
            <a:spAutoFit/>
          </a:bodyPr>
          <a:lstStyle/>
          <a:p>
            <a:r>
              <a:rPr lang="en-US" sz="1800" b="1" dirty="0">
                <a:solidFill>
                  <a:schemeClr val="bg1"/>
                </a:solidFill>
              </a:rPr>
              <a:t>Goal:</a:t>
            </a:r>
          </a:p>
          <a:p>
            <a:r>
              <a:rPr lang="en-US" dirty="0">
                <a:solidFill>
                  <a:schemeClr val="bg1"/>
                </a:solidFill>
              </a:rPr>
              <a:t>Create a database and insert a record.</a:t>
            </a:r>
          </a:p>
        </p:txBody>
      </p:sp>
      <p:sp>
        <p:nvSpPr>
          <p:cNvPr id="4" name="TextBox 3">
            <a:extLst>
              <a:ext uri="{FF2B5EF4-FFF2-40B4-BE49-F238E27FC236}">
                <a16:creationId xmlns:a16="http://schemas.microsoft.com/office/drawing/2014/main" id="{BA75BA2C-C335-E1A0-7D63-C94522D8DFDA}"/>
              </a:ext>
            </a:extLst>
          </p:cNvPr>
          <p:cNvSpPr txBox="1"/>
          <p:nvPr/>
        </p:nvSpPr>
        <p:spPr>
          <a:xfrm>
            <a:off x="2830664" y="1327868"/>
            <a:ext cx="5764696" cy="2954655"/>
          </a:xfrm>
          <a:prstGeom prst="rect">
            <a:avLst/>
          </a:prstGeom>
          <a:noFill/>
        </p:spPr>
        <p:txBody>
          <a:bodyPr wrap="square" rtlCol="0">
            <a:spAutoFit/>
          </a:bodyPr>
          <a:lstStyle/>
          <a:p>
            <a:r>
              <a:rPr lang="en-US" sz="1800" b="1" dirty="0">
                <a:solidFill>
                  <a:schemeClr val="bg1"/>
                </a:solidFill>
              </a:rPr>
              <a:t>Scenario:                                                          15 min</a:t>
            </a:r>
          </a:p>
          <a:p>
            <a:endParaRPr lang="en-US" dirty="0">
              <a:solidFill>
                <a:schemeClr val="bg1"/>
              </a:solidFill>
            </a:endParaRPr>
          </a:p>
          <a:p>
            <a:r>
              <a:rPr lang="en-US" dirty="0">
                <a:solidFill>
                  <a:schemeClr val="bg1"/>
                </a:solidFill>
              </a:rPr>
              <a:t>Create a table to track pets, then create another to track pet owners (customers). </a:t>
            </a:r>
          </a:p>
          <a:p>
            <a:endParaRPr lang="en-US" dirty="0">
              <a:solidFill>
                <a:schemeClr val="bg1"/>
              </a:solidFill>
            </a:endParaRPr>
          </a:p>
          <a:p>
            <a:r>
              <a:rPr lang="en-US" dirty="0">
                <a:solidFill>
                  <a:schemeClr val="bg1"/>
                </a:solidFill>
              </a:rPr>
              <a:t>Pet table fields:</a:t>
            </a:r>
          </a:p>
          <a:p>
            <a:r>
              <a:rPr lang="en-US" dirty="0">
                <a:solidFill>
                  <a:schemeClr val="bg1"/>
                </a:solidFill>
              </a:rPr>
              <a:t>Name, birthday, id (int PRIMARY KEY IDENTITY), </a:t>
            </a:r>
          </a:p>
          <a:p>
            <a:endParaRPr lang="en-US" dirty="0">
              <a:solidFill>
                <a:schemeClr val="bg1"/>
              </a:solidFill>
            </a:endParaRPr>
          </a:p>
          <a:p>
            <a:r>
              <a:rPr lang="en-US" dirty="0">
                <a:solidFill>
                  <a:schemeClr val="bg1"/>
                </a:solidFill>
              </a:rPr>
              <a:t>Customer table fields:</a:t>
            </a:r>
          </a:p>
          <a:p>
            <a:r>
              <a:rPr lang="en-US" dirty="0">
                <a:solidFill>
                  <a:schemeClr val="bg1"/>
                </a:solidFill>
              </a:rPr>
              <a:t>Name, id (int PRIMARY KEY IDENTITY), phone, email, </a:t>
            </a:r>
            <a:r>
              <a:rPr lang="en-US" dirty="0" err="1">
                <a:solidFill>
                  <a:schemeClr val="bg1"/>
                </a:solidFill>
              </a:rPr>
              <a:t>isClubMember</a:t>
            </a:r>
            <a:r>
              <a:rPr lang="en-US" dirty="0">
                <a:solidFill>
                  <a:schemeClr val="bg1"/>
                </a:solidFill>
              </a:rPr>
              <a:t>, </a:t>
            </a:r>
            <a:r>
              <a:rPr lang="en-US" dirty="0" err="1">
                <a:solidFill>
                  <a:schemeClr val="bg1"/>
                </a:solidFill>
              </a:rPr>
              <a:t>subscriptionEndDate</a:t>
            </a:r>
            <a:endParaRPr lang="en-US" dirty="0">
              <a:solidFill>
                <a:schemeClr val="bg1"/>
              </a:solidFill>
            </a:endParaRPr>
          </a:p>
          <a:p>
            <a:endParaRPr lang="en-US" dirty="0">
              <a:solidFill>
                <a:schemeClr val="bg1"/>
              </a:solidFill>
            </a:endParaRPr>
          </a:p>
          <a:p>
            <a:r>
              <a:rPr lang="en-US" dirty="0">
                <a:solidFill>
                  <a:schemeClr val="bg1"/>
                </a:solidFill>
              </a:rPr>
              <a:t>Insert 1 sample record into each.</a:t>
            </a:r>
          </a:p>
        </p:txBody>
      </p:sp>
    </p:spTree>
    <p:extLst>
      <p:ext uri="{BB962C8B-B14F-4D97-AF65-F5344CB8AC3E}">
        <p14:creationId xmlns:p14="http://schemas.microsoft.com/office/powerpoint/2010/main" val="2474083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82F20-60D6-F34B-6322-4096A6383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D0629-C2ED-4C01-B8A6-8234592777E0}"/>
              </a:ext>
            </a:extLst>
          </p:cNvPr>
          <p:cNvSpPr>
            <a:spLocks noGrp="1"/>
          </p:cNvSpPr>
          <p:nvPr>
            <p:ph type="title"/>
          </p:nvPr>
        </p:nvSpPr>
        <p:spPr/>
        <p:txBody>
          <a:bodyPr/>
          <a:lstStyle/>
          <a:p>
            <a:r>
              <a:rPr lang="en-US" dirty="0"/>
              <a:t>SQL Constraints</a:t>
            </a:r>
          </a:p>
        </p:txBody>
      </p:sp>
      <p:sp>
        <p:nvSpPr>
          <p:cNvPr id="7" name="TextBox 6">
            <a:extLst>
              <a:ext uri="{FF2B5EF4-FFF2-40B4-BE49-F238E27FC236}">
                <a16:creationId xmlns:a16="http://schemas.microsoft.com/office/drawing/2014/main" id="{8CA10CAC-ED24-17A2-AA49-1FB95316267C}"/>
              </a:ext>
            </a:extLst>
          </p:cNvPr>
          <p:cNvSpPr txBox="1"/>
          <p:nvPr/>
        </p:nvSpPr>
        <p:spPr>
          <a:xfrm>
            <a:off x="2399770" y="1152000"/>
            <a:ext cx="4344459" cy="307777"/>
          </a:xfrm>
          <a:prstGeom prst="rect">
            <a:avLst/>
          </a:prstGeom>
          <a:noFill/>
        </p:spPr>
        <p:txBody>
          <a:bodyPr wrap="none" rtlCol="0">
            <a:spAutoFit/>
          </a:bodyPr>
          <a:lstStyle/>
          <a:p>
            <a:r>
              <a:rPr lang="en-US" dirty="0">
                <a:solidFill>
                  <a:schemeClr val="bg1"/>
                </a:solidFill>
              </a:rPr>
              <a:t>SQL Constraints may be table level or column level.</a:t>
            </a:r>
          </a:p>
        </p:txBody>
      </p:sp>
      <p:sp>
        <p:nvSpPr>
          <p:cNvPr id="9" name="TextBox 8">
            <a:extLst>
              <a:ext uri="{FF2B5EF4-FFF2-40B4-BE49-F238E27FC236}">
                <a16:creationId xmlns:a16="http://schemas.microsoft.com/office/drawing/2014/main" id="{D19CA4DF-AF96-D1CE-1C0B-86FA9A585934}"/>
              </a:ext>
            </a:extLst>
          </p:cNvPr>
          <p:cNvSpPr txBox="1"/>
          <p:nvPr/>
        </p:nvSpPr>
        <p:spPr>
          <a:xfrm>
            <a:off x="1375199" y="1893600"/>
            <a:ext cx="6393599" cy="2031325"/>
          </a:xfrm>
          <a:prstGeom prst="rect">
            <a:avLst/>
          </a:prstGeom>
          <a:noFill/>
        </p:spPr>
        <p:txBody>
          <a:bodyPr wrap="square" rtlCol="0">
            <a:spAutoFit/>
          </a:bodyPr>
          <a:lstStyle/>
          <a:p>
            <a:r>
              <a:rPr lang="en-US" dirty="0">
                <a:solidFill>
                  <a:schemeClr val="accent3"/>
                </a:solidFill>
              </a:rPr>
              <a:t>NOT NULL </a:t>
            </a:r>
            <a:r>
              <a:rPr lang="en-US" dirty="0">
                <a:solidFill>
                  <a:schemeClr val="bg1"/>
                </a:solidFill>
              </a:rPr>
              <a:t>– Ensures that a column cannot have a NULL value.</a:t>
            </a:r>
          </a:p>
          <a:p>
            <a:r>
              <a:rPr lang="en-US" dirty="0">
                <a:solidFill>
                  <a:schemeClr val="accent3"/>
                </a:solidFill>
              </a:rPr>
              <a:t>UNIQUE</a:t>
            </a:r>
            <a:r>
              <a:rPr lang="en-US" dirty="0">
                <a:solidFill>
                  <a:schemeClr val="bg1"/>
                </a:solidFill>
              </a:rPr>
              <a:t> – Ensures that all values in a column are different.</a:t>
            </a:r>
          </a:p>
          <a:p>
            <a:r>
              <a:rPr lang="en-US" dirty="0">
                <a:solidFill>
                  <a:schemeClr val="accent3"/>
                </a:solidFill>
              </a:rPr>
              <a:t>PRIMARY</a:t>
            </a:r>
            <a:r>
              <a:rPr lang="en-US" dirty="0">
                <a:solidFill>
                  <a:schemeClr val="bg1"/>
                </a:solidFill>
              </a:rPr>
              <a:t> </a:t>
            </a:r>
            <a:r>
              <a:rPr lang="en-US" dirty="0">
                <a:solidFill>
                  <a:schemeClr val="accent3"/>
                </a:solidFill>
              </a:rPr>
              <a:t>KEY</a:t>
            </a:r>
            <a:r>
              <a:rPr lang="en-US" dirty="0">
                <a:solidFill>
                  <a:schemeClr val="bg1"/>
                </a:solidFill>
              </a:rPr>
              <a:t> – A combination of a NOT NULL and UNIQUE. Uniquely identifies each row in a table.</a:t>
            </a:r>
          </a:p>
          <a:p>
            <a:r>
              <a:rPr lang="en-US" dirty="0">
                <a:solidFill>
                  <a:schemeClr val="accent3"/>
                </a:solidFill>
              </a:rPr>
              <a:t>FOREIGN</a:t>
            </a:r>
            <a:r>
              <a:rPr lang="en-US" dirty="0">
                <a:solidFill>
                  <a:schemeClr val="bg1"/>
                </a:solidFill>
              </a:rPr>
              <a:t> </a:t>
            </a:r>
            <a:r>
              <a:rPr lang="en-US" dirty="0">
                <a:solidFill>
                  <a:schemeClr val="accent3"/>
                </a:solidFill>
              </a:rPr>
              <a:t>KEY</a:t>
            </a:r>
            <a:r>
              <a:rPr lang="en-US" dirty="0">
                <a:solidFill>
                  <a:schemeClr val="bg1"/>
                </a:solidFill>
              </a:rPr>
              <a:t> – Prevents actions that would destroy links between tables.</a:t>
            </a:r>
          </a:p>
          <a:p>
            <a:r>
              <a:rPr lang="en-US" dirty="0">
                <a:solidFill>
                  <a:schemeClr val="accent3"/>
                </a:solidFill>
              </a:rPr>
              <a:t>CHECK</a:t>
            </a:r>
            <a:r>
              <a:rPr lang="en-US" dirty="0">
                <a:solidFill>
                  <a:schemeClr val="bg1"/>
                </a:solidFill>
              </a:rPr>
              <a:t> – Ensures that the values in a column satisfies a specific condition.</a:t>
            </a:r>
          </a:p>
          <a:p>
            <a:r>
              <a:rPr lang="en-US" dirty="0">
                <a:solidFill>
                  <a:schemeClr val="accent3"/>
                </a:solidFill>
              </a:rPr>
              <a:t>DEFAULT</a:t>
            </a:r>
            <a:r>
              <a:rPr lang="en-US" dirty="0">
                <a:solidFill>
                  <a:schemeClr val="bg1"/>
                </a:solidFill>
              </a:rPr>
              <a:t> – Sets a default value for a column if no value is specified. </a:t>
            </a:r>
          </a:p>
          <a:p>
            <a:r>
              <a:rPr lang="en-US" dirty="0">
                <a:solidFill>
                  <a:schemeClr val="accent3"/>
                </a:solidFill>
              </a:rPr>
              <a:t>CREATE</a:t>
            </a:r>
            <a:r>
              <a:rPr lang="en-US" dirty="0">
                <a:solidFill>
                  <a:schemeClr val="bg1"/>
                </a:solidFill>
              </a:rPr>
              <a:t> </a:t>
            </a:r>
            <a:r>
              <a:rPr lang="en-US" dirty="0">
                <a:solidFill>
                  <a:schemeClr val="accent3"/>
                </a:solidFill>
              </a:rPr>
              <a:t>INDEX</a:t>
            </a:r>
            <a:r>
              <a:rPr lang="en-US" dirty="0">
                <a:solidFill>
                  <a:schemeClr val="bg1"/>
                </a:solidFill>
              </a:rPr>
              <a:t> – Used to create and retrieve data from the database very quickly. </a:t>
            </a:r>
          </a:p>
        </p:txBody>
      </p:sp>
      <p:sp>
        <p:nvSpPr>
          <p:cNvPr id="10" name="TextBox 9">
            <a:extLst>
              <a:ext uri="{FF2B5EF4-FFF2-40B4-BE49-F238E27FC236}">
                <a16:creationId xmlns:a16="http://schemas.microsoft.com/office/drawing/2014/main" id="{B207AAFA-9ED0-B513-1A57-F24AAB9D1693}"/>
              </a:ext>
            </a:extLst>
          </p:cNvPr>
          <p:cNvSpPr txBox="1"/>
          <p:nvPr/>
        </p:nvSpPr>
        <p:spPr>
          <a:xfrm>
            <a:off x="2935171" y="1585823"/>
            <a:ext cx="3273653" cy="307777"/>
          </a:xfrm>
          <a:prstGeom prst="rect">
            <a:avLst/>
          </a:prstGeom>
          <a:noFill/>
        </p:spPr>
        <p:txBody>
          <a:bodyPr wrap="none" rtlCol="0">
            <a:spAutoFit/>
          </a:bodyPr>
          <a:lstStyle/>
          <a:p>
            <a:r>
              <a:rPr lang="en-US" dirty="0">
                <a:solidFill>
                  <a:schemeClr val="bg1"/>
                </a:solidFill>
              </a:rPr>
              <a:t>A non-comprehensive list of examples:</a:t>
            </a:r>
          </a:p>
        </p:txBody>
      </p:sp>
    </p:spTree>
    <p:extLst>
      <p:ext uri="{BB962C8B-B14F-4D97-AF65-F5344CB8AC3E}">
        <p14:creationId xmlns:p14="http://schemas.microsoft.com/office/powerpoint/2010/main" val="1522929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92846-68FF-AFB6-8769-546D30385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3BA4A-1D17-F5DC-019D-D6907D50DEF7}"/>
              </a:ext>
            </a:extLst>
          </p:cNvPr>
          <p:cNvSpPr>
            <a:spLocks noGrp="1"/>
          </p:cNvSpPr>
          <p:nvPr>
            <p:ph type="title"/>
          </p:nvPr>
        </p:nvSpPr>
        <p:spPr>
          <a:xfrm>
            <a:off x="713224" y="212158"/>
            <a:ext cx="7736700" cy="572700"/>
          </a:xfrm>
        </p:spPr>
        <p:txBody>
          <a:bodyPr/>
          <a:lstStyle/>
          <a:p>
            <a:r>
              <a:rPr lang="en-US" dirty="0"/>
              <a:t>SQL Sublanguages</a:t>
            </a:r>
          </a:p>
        </p:txBody>
      </p:sp>
      <p:cxnSp>
        <p:nvCxnSpPr>
          <p:cNvPr id="5" name="Straight Arrow Connector 4">
            <a:extLst>
              <a:ext uri="{FF2B5EF4-FFF2-40B4-BE49-F238E27FC236}">
                <a16:creationId xmlns:a16="http://schemas.microsoft.com/office/drawing/2014/main" id="{8C4DDE21-1C70-F1E1-4B58-93CC588E0729}"/>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05B9D9E-CD27-D33E-4BD5-4D12672DA533}"/>
              </a:ext>
            </a:extLst>
          </p:cNvPr>
          <p:cNvPicPr>
            <a:picLocks noChangeAspect="1"/>
          </p:cNvPicPr>
          <p:nvPr/>
        </p:nvPicPr>
        <p:blipFill>
          <a:blip r:embed="rId3"/>
          <a:stretch>
            <a:fillRect/>
          </a:stretch>
        </p:blipFill>
        <p:spPr>
          <a:xfrm>
            <a:off x="2404312" y="1122365"/>
            <a:ext cx="4354524" cy="3562793"/>
          </a:xfrm>
          <a:prstGeom prst="rect">
            <a:avLst/>
          </a:prstGeom>
        </p:spPr>
      </p:pic>
    </p:spTree>
    <p:extLst>
      <p:ext uri="{BB962C8B-B14F-4D97-AF65-F5344CB8AC3E}">
        <p14:creationId xmlns:p14="http://schemas.microsoft.com/office/powerpoint/2010/main" val="534962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9BCE6696-F6F9-33DA-5243-07572B583422}"/>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401F25B5-2398-D3C0-91C5-B37E969F9240}"/>
              </a:ext>
            </a:extLst>
          </p:cNvPr>
          <p:cNvSpPr txBox="1">
            <a:spLocks noGrp="1"/>
          </p:cNvSpPr>
          <p:nvPr>
            <p:ph type="ctrTitle"/>
          </p:nvPr>
        </p:nvSpPr>
        <p:spPr>
          <a:xfrm>
            <a:off x="720000" y="2101463"/>
            <a:ext cx="2697900" cy="129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Database Design</a:t>
            </a:r>
            <a:endParaRPr sz="2800" dirty="0"/>
          </a:p>
        </p:txBody>
      </p:sp>
      <p:sp>
        <p:nvSpPr>
          <p:cNvPr id="406" name="Google Shape;406;p30">
            <a:extLst>
              <a:ext uri="{FF2B5EF4-FFF2-40B4-BE49-F238E27FC236}">
                <a16:creationId xmlns:a16="http://schemas.microsoft.com/office/drawing/2014/main" id="{47A025E6-FF94-2F18-1A36-0226EAD19854}"/>
              </a:ext>
            </a:extLst>
          </p:cNvPr>
          <p:cNvSpPr txBox="1">
            <a:spLocks noGrp="1"/>
          </p:cNvSpPr>
          <p:nvPr>
            <p:ph type="title" idx="2"/>
          </p:nvPr>
        </p:nvSpPr>
        <p:spPr>
          <a:xfrm>
            <a:off x="720000" y="837488"/>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grpSp>
        <p:nvGrpSpPr>
          <p:cNvPr id="407" name="Google Shape;407;p30">
            <a:extLst>
              <a:ext uri="{FF2B5EF4-FFF2-40B4-BE49-F238E27FC236}">
                <a16:creationId xmlns:a16="http://schemas.microsoft.com/office/drawing/2014/main" id="{60FF0F95-6EDC-3080-E2CB-CF4C0E9FA5A5}"/>
              </a:ext>
            </a:extLst>
          </p:cNvPr>
          <p:cNvGrpSpPr/>
          <p:nvPr/>
        </p:nvGrpSpPr>
        <p:grpSpPr>
          <a:xfrm>
            <a:off x="4455820" y="1542185"/>
            <a:ext cx="4005090" cy="3068089"/>
            <a:chOff x="4428901" y="1471229"/>
            <a:chExt cx="4797089" cy="3674798"/>
          </a:xfrm>
        </p:grpSpPr>
        <p:sp>
          <p:nvSpPr>
            <p:cNvPr id="408" name="Google Shape;408;p30">
              <a:extLst>
                <a:ext uri="{FF2B5EF4-FFF2-40B4-BE49-F238E27FC236}">
                  <a16:creationId xmlns:a16="http://schemas.microsoft.com/office/drawing/2014/main" id="{E612976F-9866-0C91-57EA-9BE15A4AAA44}"/>
                </a:ext>
              </a:extLst>
            </p:cNvPr>
            <p:cNvSpPr/>
            <p:nvPr/>
          </p:nvSpPr>
          <p:spPr>
            <a:xfrm flipH="1">
              <a:off x="4428901" y="4806641"/>
              <a:ext cx="306677" cy="2831"/>
            </a:xfrm>
            <a:custGeom>
              <a:avLst/>
              <a:gdLst/>
              <a:ahLst/>
              <a:cxnLst/>
              <a:rect l="l" t="t" r="r" b="b"/>
              <a:pathLst>
                <a:path w="10942" h="101" extrusionOk="0">
                  <a:moveTo>
                    <a:pt x="0" y="0"/>
                  </a:moveTo>
                  <a:lnTo>
                    <a:pt x="0" y="100"/>
                  </a:lnTo>
                  <a:lnTo>
                    <a:pt x="10942" y="100"/>
                  </a:lnTo>
                  <a:lnTo>
                    <a:pt x="1094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a:extLst>
                <a:ext uri="{FF2B5EF4-FFF2-40B4-BE49-F238E27FC236}">
                  <a16:creationId xmlns:a16="http://schemas.microsoft.com/office/drawing/2014/main" id="{52DB0172-8045-A0C0-5782-E0C254D5B004}"/>
                </a:ext>
              </a:extLst>
            </p:cNvPr>
            <p:cNvSpPr/>
            <p:nvPr/>
          </p:nvSpPr>
          <p:spPr>
            <a:xfrm flipH="1">
              <a:off x="5518078" y="4768300"/>
              <a:ext cx="399224" cy="3784"/>
            </a:xfrm>
            <a:custGeom>
              <a:avLst/>
              <a:gdLst/>
              <a:ahLst/>
              <a:cxnLst/>
              <a:rect l="l" t="t" r="r" b="b"/>
              <a:pathLst>
                <a:path w="14244" h="135" extrusionOk="0">
                  <a:moveTo>
                    <a:pt x="0" y="1"/>
                  </a:moveTo>
                  <a:lnTo>
                    <a:pt x="0" y="134"/>
                  </a:lnTo>
                  <a:lnTo>
                    <a:pt x="14244" y="134"/>
                  </a:lnTo>
                  <a:lnTo>
                    <a:pt x="1424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a:extLst>
                <a:ext uri="{FF2B5EF4-FFF2-40B4-BE49-F238E27FC236}">
                  <a16:creationId xmlns:a16="http://schemas.microsoft.com/office/drawing/2014/main" id="{B25EC63C-BC29-22CB-4D0D-E9A2468BD697}"/>
                </a:ext>
              </a:extLst>
            </p:cNvPr>
            <p:cNvSpPr/>
            <p:nvPr/>
          </p:nvSpPr>
          <p:spPr>
            <a:xfrm flipH="1">
              <a:off x="4828097" y="4698175"/>
              <a:ext cx="308555" cy="2831"/>
            </a:xfrm>
            <a:custGeom>
              <a:avLst/>
              <a:gdLst/>
              <a:ahLst/>
              <a:cxnLst/>
              <a:rect l="l" t="t" r="r" b="b"/>
              <a:pathLst>
                <a:path w="11009" h="101" extrusionOk="0">
                  <a:moveTo>
                    <a:pt x="0" y="1"/>
                  </a:moveTo>
                  <a:lnTo>
                    <a:pt x="0" y="101"/>
                  </a:lnTo>
                  <a:lnTo>
                    <a:pt x="11008" y="101"/>
                  </a:lnTo>
                  <a:lnTo>
                    <a:pt x="1100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a:extLst>
                <a:ext uri="{FF2B5EF4-FFF2-40B4-BE49-F238E27FC236}">
                  <a16:creationId xmlns:a16="http://schemas.microsoft.com/office/drawing/2014/main" id="{6349B870-2F27-D137-44A3-FEA91F938845}"/>
                </a:ext>
              </a:extLst>
            </p:cNvPr>
            <p:cNvSpPr/>
            <p:nvPr/>
          </p:nvSpPr>
          <p:spPr>
            <a:xfrm flipH="1">
              <a:off x="8391065" y="4717822"/>
              <a:ext cx="504887" cy="2831"/>
            </a:xfrm>
            <a:custGeom>
              <a:avLst/>
              <a:gdLst/>
              <a:ahLst/>
              <a:cxnLst/>
              <a:rect l="l" t="t" r="r" b="b"/>
              <a:pathLst>
                <a:path w="18014" h="101" extrusionOk="0">
                  <a:moveTo>
                    <a:pt x="0" y="0"/>
                  </a:moveTo>
                  <a:lnTo>
                    <a:pt x="0" y="100"/>
                  </a:lnTo>
                  <a:lnTo>
                    <a:pt x="18013" y="100"/>
                  </a:lnTo>
                  <a:lnTo>
                    <a:pt x="180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a:extLst>
                <a:ext uri="{FF2B5EF4-FFF2-40B4-BE49-F238E27FC236}">
                  <a16:creationId xmlns:a16="http://schemas.microsoft.com/office/drawing/2014/main" id="{3D764722-0410-6CE3-1B24-6D50798A8F65}"/>
                </a:ext>
              </a:extLst>
            </p:cNvPr>
            <p:cNvSpPr/>
            <p:nvPr/>
          </p:nvSpPr>
          <p:spPr>
            <a:xfrm flipH="1">
              <a:off x="9152110" y="4717822"/>
              <a:ext cx="73880" cy="2831"/>
            </a:xfrm>
            <a:custGeom>
              <a:avLst/>
              <a:gdLst/>
              <a:ahLst/>
              <a:cxnLst/>
              <a:rect l="l" t="t" r="r" b="b"/>
              <a:pathLst>
                <a:path w="2636" h="101" extrusionOk="0">
                  <a:moveTo>
                    <a:pt x="0" y="0"/>
                  </a:moveTo>
                  <a:lnTo>
                    <a:pt x="0" y="100"/>
                  </a:lnTo>
                  <a:lnTo>
                    <a:pt x="2636" y="100"/>
                  </a:lnTo>
                  <a:lnTo>
                    <a:pt x="263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a:extLst>
                <a:ext uri="{FF2B5EF4-FFF2-40B4-BE49-F238E27FC236}">
                  <a16:creationId xmlns:a16="http://schemas.microsoft.com/office/drawing/2014/main" id="{30915B80-3692-A47C-471F-CC8FF6887C04}"/>
                </a:ext>
              </a:extLst>
            </p:cNvPr>
            <p:cNvSpPr/>
            <p:nvPr/>
          </p:nvSpPr>
          <p:spPr>
            <a:xfrm flipH="1">
              <a:off x="7493568" y="4767375"/>
              <a:ext cx="657273" cy="2831"/>
            </a:xfrm>
            <a:custGeom>
              <a:avLst/>
              <a:gdLst/>
              <a:ahLst/>
              <a:cxnLst/>
              <a:rect l="l" t="t" r="r" b="b"/>
              <a:pathLst>
                <a:path w="23451" h="101" extrusionOk="0">
                  <a:moveTo>
                    <a:pt x="1" y="0"/>
                  </a:moveTo>
                  <a:lnTo>
                    <a:pt x="1" y="100"/>
                  </a:lnTo>
                  <a:lnTo>
                    <a:pt x="23451" y="100"/>
                  </a:lnTo>
                  <a:lnTo>
                    <a:pt x="2345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AB16F604-7DAD-2490-B05D-F89D3E02094A}"/>
                </a:ext>
              </a:extLst>
            </p:cNvPr>
            <p:cNvSpPr/>
            <p:nvPr/>
          </p:nvSpPr>
          <p:spPr>
            <a:xfrm flipH="1">
              <a:off x="5679825" y="3525841"/>
              <a:ext cx="184197" cy="157991"/>
            </a:xfrm>
            <a:custGeom>
              <a:avLst/>
              <a:gdLst/>
              <a:ahLst/>
              <a:cxnLst/>
              <a:rect l="l" t="t" r="r" b="b"/>
              <a:pathLst>
                <a:path w="6572" h="5637" extrusionOk="0">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D20E186C-DCF8-C1A6-B54F-7791A13EC760}"/>
                </a:ext>
              </a:extLst>
            </p:cNvPr>
            <p:cNvSpPr/>
            <p:nvPr/>
          </p:nvSpPr>
          <p:spPr>
            <a:xfrm flipH="1">
              <a:off x="6043509" y="3525841"/>
              <a:ext cx="184197" cy="157991"/>
            </a:xfrm>
            <a:custGeom>
              <a:avLst/>
              <a:gdLst/>
              <a:ahLst/>
              <a:cxnLst/>
              <a:rect l="l" t="t" r="r" b="b"/>
              <a:pathLst>
                <a:path w="6572" h="5637" extrusionOk="0">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55239AF6-85AF-9E93-03F6-AD1AB46E2E53}"/>
                </a:ext>
              </a:extLst>
            </p:cNvPr>
            <p:cNvSpPr/>
            <p:nvPr/>
          </p:nvSpPr>
          <p:spPr>
            <a:xfrm flipH="1">
              <a:off x="5063696" y="2930004"/>
              <a:ext cx="229097" cy="285152"/>
            </a:xfrm>
            <a:custGeom>
              <a:avLst/>
              <a:gdLst/>
              <a:ahLst/>
              <a:cxnLst/>
              <a:rect l="l" t="t" r="r" b="b"/>
              <a:pathLst>
                <a:path w="8174" h="10174" extrusionOk="0">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238F7FC0-05D2-EB40-2007-6C0DE77E8AC6}"/>
                </a:ext>
              </a:extLst>
            </p:cNvPr>
            <p:cNvSpPr/>
            <p:nvPr/>
          </p:nvSpPr>
          <p:spPr>
            <a:xfrm flipH="1">
              <a:off x="4499026" y="4881419"/>
              <a:ext cx="4532495" cy="26460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2E61F352-DAD8-6E2D-D71F-F16A745926F8}"/>
                </a:ext>
              </a:extLst>
            </p:cNvPr>
            <p:cNvSpPr/>
            <p:nvPr/>
          </p:nvSpPr>
          <p:spPr>
            <a:xfrm flipH="1">
              <a:off x="6243570" y="1795255"/>
              <a:ext cx="342216" cy="3167528"/>
            </a:xfrm>
            <a:custGeom>
              <a:avLst/>
              <a:gdLst/>
              <a:ahLst/>
              <a:cxnLst/>
              <a:rect l="l" t="t" r="r" b="b"/>
              <a:pathLst>
                <a:path w="12210" h="113015" extrusionOk="0">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FA58DD81-EA07-734E-0F24-69124DA57F23}"/>
                </a:ext>
              </a:extLst>
            </p:cNvPr>
            <p:cNvSpPr/>
            <p:nvPr/>
          </p:nvSpPr>
          <p:spPr>
            <a:xfrm flipH="1">
              <a:off x="5922907" y="1795255"/>
              <a:ext cx="342188" cy="3166603"/>
            </a:xfrm>
            <a:custGeom>
              <a:avLst/>
              <a:gdLst/>
              <a:ahLst/>
              <a:cxnLst/>
              <a:rect l="l" t="t" r="r" b="b"/>
              <a:pathLst>
                <a:path w="12209" h="112982" extrusionOk="0">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9100884-BB20-6F73-B3B3-2FDA6D10541A}"/>
                </a:ext>
              </a:extLst>
            </p:cNvPr>
            <p:cNvSpPr/>
            <p:nvPr/>
          </p:nvSpPr>
          <p:spPr>
            <a:xfrm flipH="1">
              <a:off x="4883255" y="2608641"/>
              <a:ext cx="23403" cy="184197"/>
            </a:xfrm>
            <a:custGeom>
              <a:avLst/>
              <a:gdLst/>
              <a:ahLst/>
              <a:cxnLst/>
              <a:rect l="l" t="t" r="r" b="b"/>
              <a:pathLst>
                <a:path w="835" h="6572" extrusionOk="0">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D5B8D7FF-C542-56B8-6B27-B38E8B06598E}"/>
                </a:ext>
              </a:extLst>
            </p:cNvPr>
            <p:cNvSpPr/>
            <p:nvPr/>
          </p:nvSpPr>
          <p:spPr>
            <a:xfrm flipH="1">
              <a:off x="4848669" y="2116702"/>
              <a:ext cx="38370" cy="390984"/>
            </a:xfrm>
            <a:custGeom>
              <a:avLst/>
              <a:gdLst/>
              <a:ahLst/>
              <a:cxnLst/>
              <a:rect l="l" t="t" r="r" b="b"/>
              <a:pathLst>
                <a:path w="1369" h="13950" extrusionOk="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D3D4D4BB-29C2-A9A8-FD92-72C748224AE8}"/>
                </a:ext>
              </a:extLst>
            </p:cNvPr>
            <p:cNvSpPr/>
            <p:nvPr/>
          </p:nvSpPr>
          <p:spPr>
            <a:xfrm flipH="1">
              <a:off x="4873978" y="1836399"/>
              <a:ext cx="2862673" cy="2088637"/>
            </a:xfrm>
            <a:custGeom>
              <a:avLst/>
              <a:gdLst/>
              <a:ahLst/>
              <a:cxnLst/>
              <a:rect l="l" t="t" r="r" b="b"/>
              <a:pathLst>
                <a:path w="102138" h="74521" extrusionOk="0">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5EF61A60-6AD7-F566-1E70-70AA6BA69143}"/>
                </a:ext>
              </a:extLst>
            </p:cNvPr>
            <p:cNvSpPr/>
            <p:nvPr/>
          </p:nvSpPr>
          <p:spPr>
            <a:xfrm flipH="1">
              <a:off x="4869297" y="1832643"/>
              <a:ext cx="2872006" cy="2096149"/>
            </a:xfrm>
            <a:custGeom>
              <a:avLst/>
              <a:gdLst/>
              <a:ahLst/>
              <a:cxnLst/>
              <a:rect l="l" t="t" r="r" b="b"/>
              <a:pathLst>
                <a:path w="102471" h="74789" extrusionOk="0">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F20AA11C-BE98-CC7C-E7D5-0F4AC521C31C}"/>
                </a:ext>
              </a:extLst>
            </p:cNvPr>
            <p:cNvSpPr/>
            <p:nvPr/>
          </p:nvSpPr>
          <p:spPr>
            <a:xfrm flipH="1">
              <a:off x="6322103" y="2960610"/>
              <a:ext cx="575937" cy="517107"/>
            </a:xfrm>
            <a:custGeom>
              <a:avLst/>
              <a:gdLst/>
              <a:ahLst/>
              <a:cxnLst/>
              <a:rect l="l" t="t" r="r" b="b"/>
              <a:pathLst>
                <a:path w="20549" h="18450" extrusionOk="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7B530D33-136F-F8FF-6BD2-1507F0581FE3}"/>
                </a:ext>
              </a:extLst>
            </p:cNvPr>
            <p:cNvSpPr/>
            <p:nvPr/>
          </p:nvSpPr>
          <p:spPr>
            <a:xfrm flipH="1">
              <a:off x="6379139" y="3012153"/>
              <a:ext cx="460940" cy="414022"/>
            </a:xfrm>
            <a:custGeom>
              <a:avLst/>
              <a:gdLst/>
              <a:ahLst/>
              <a:cxnLst/>
              <a:rect l="l" t="t" r="r" b="b"/>
              <a:pathLst>
                <a:path w="16446" h="14772" extrusionOk="0">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E0D3B2C3-53E8-0163-D7B6-9B70DE1B22E8}"/>
                </a:ext>
              </a:extLst>
            </p:cNvPr>
            <p:cNvSpPr/>
            <p:nvPr/>
          </p:nvSpPr>
          <p:spPr>
            <a:xfrm flipH="1">
              <a:off x="6437100" y="3064144"/>
              <a:ext cx="345943" cy="310012"/>
            </a:xfrm>
            <a:custGeom>
              <a:avLst/>
              <a:gdLst/>
              <a:ahLst/>
              <a:cxnLst/>
              <a:rect l="l" t="t" r="r" b="b"/>
              <a:pathLst>
                <a:path w="12343" h="11061" extrusionOk="0">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2A979547-960E-567C-6071-76FC35EBEEE4}"/>
                </a:ext>
              </a:extLst>
            </p:cNvPr>
            <p:cNvSpPr/>
            <p:nvPr/>
          </p:nvSpPr>
          <p:spPr>
            <a:xfrm flipH="1">
              <a:off x="6501619" y="3115378"/>
              <a:ext cx="216877" cy="207572"/>
            </a:xfrm>
            <a:custGeom>
              <a:avLst/>
              <a:gdLst/>
              <a:ahLst/>
              <a:cxnLst/>
              <a:rect l="l" t="t" r="r" b="b"/>
              <a:pathLst>
                <a:path w="7738" h="7406" extrusionOk="0">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F0C3264E-C672-811A-5C48-F6779BD9B151}"/>
                </a:ext>
              </a:extLst>
            </p:cNvPr>
            <p:cNvSpPr/>
            <p:nvPr/>
          </p:nvSpPr>
          <p:spPr>
            <a:xfrm flipH="1">
              <a:off x="6555880" y="3167705"/>
              <a:ext cx="108382" cy="102917"/>
            </a:xfrm>
            <a:custGeom>
              <a:avLst/>
              <a:gdLst/>
              <a:ahLst/>
              <a:cxnLst/>
              <a:rect l="l" t="t" r="r" b="b"/>
              <a:pathLst>
                <a:path w="3867" h="3672" extrusionOk="0">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5F898BD8-8529-9B10-738E-EF5CC2422AA8}"/>
                </a:ext>
              </a:extLst>
            </p:cNvPr>
            <p:cNvSpPr/>
            <p:nvPr/>
          </p:nvSpPr>
          <p:spPr>
            <a:xfrm flipH="1">
              <a:off x="7090701" y="3072328"/>
              <a:ext cx="432801" cy="529215"/>
            </a:xfrm>
            <a:custGeom>
              <a:avLst/>
              <a:gdLst/>
              <a:ahLst/>
              <a:cxnLst/>
              <a:rect l="l" t="t" r="r" b="b"/>
              <a:pathLst>
                <a:path w="15442" h="18882" extrusionOk="0">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AC31DC9-7BA5-EC0E-4ECC-03806CAEAA52}"/>
                </a:ext>
              </a:extLst>
            </p:cNvPr>
            <p:cNvSpPr/>
            <p:nvPr/>
          </p:nvSpPr>
          <p:spPr>
            <a:xfrm flipH="1">
              <a:off x="7180361" y="3246266"/>
              <a:ext cx="271166" cy="421674"/>
            </a:xfrm>
            <a:custGeom>
              <a:avLst/>
              <a:gdLst/>
              <a:ahLst/>
              <a:cxnLst/>
              <a:rect l="l" t="t" r="r" b="b"/>
              <a:pathLst>
                <a:path w="9675" h="15045" extrusionOk="0">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5287DF89-7A53-2236-E920-55EAF8FCF475}"/>
                </a:ext>
              </a:extLst>
            </p:cNvPr>
            <p:cNvSpPr/>
            <p:nvPr/>
          </p:nvSpPr>
          <p:spPr>
            <a:xfrm flipH="1">
              <a:off x="7249533" y="3636129"/>
              <a:ext cx="173939" cy="48628"/>
            </a:xfrm>
            <a:custGeom>
              <a:avLst/>
              <a:gdLst/>
              <a:ahLst/>
              <a:cxnLst/>
              <a:rect l="l" t="t" r="r" b="b"/>
              <a:pathLst>
                <a:path w="6206" h="1735" extrusionOk="0">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AA685131-8393-9911-B773-AACA2F410DBE}"/>
                </a:ext>
              </a:extLst>
            </p:cNvPr>
            <p:cNvSpPr/>
            <p:nvPr/>
          </p:nvSpPr>
          <p:spPr>
            <a:xfrm flipH="1">
              <a:off x="7243927" y="3630495"/>
              <a:ext cx="185150" cy="60820"/>
            </a:xfrm>
            <a:custGeom>
              <a:avLst/>
              <a:gdLst/>
              <a:ahLst/>
              <a:cxnLst/>
              <a:rect l="l" t="t" r="r" b="b"/>
              <a:pathLst>
                <a:path w="6606" h="2170" extrusionOk="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4D97418E-892B-CF22-B79D-B60A45762927}"/>
                </a:ext>
              </a:extLst>
            </p:cNvPr>
            <p:cNvSpPr/>
            <p:nvPr/>
          </p:nvSpPr>
          <p:spPr>
            <a:xfrm flipH="1">
              <a:off x="5463845" y="2614246"/>
              <a:ext cx="190755" cy="196361"/>
            </a:xfrm>
            <a:custGeom>
              <a:avLst/>
              <a:gdLst/>
              <a:ahLst/>
              <a:cxnLst/>
              <a:rect l="l" t="t" r="r" b="b"/>
              <a:pathLst>
                <a:path w="6806" h="7006" extrusionOk="0">
                  <a:moveTo>
                    <a:pt x="2802" y="1"/>
                  </a:moveTo>
                  <a:lnTo>
                    <a:pt x="0" y="1735"/>
                  </a:lnTo>
                  <a:lnTo>
                    <a:pt x="4904" y="7006"/>
                  </a:lnTo>
                  <a:lnTo>
                    <a:pt x="6805" y="4337"/>
                  </a:lnTo>
                  <a:lnTo>
                    <a:pt x="2802"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503AA17-60F4-3D1A-D480-8C0B8F25527D}"/>
                </a:ext>
              </a:extLst>
            </p:cNvPr>
            <p:cNvSpPr/>
            <p:nvPr/>
          </p:nvSpPr>
          <p:spPr>
            <a:xfrm flipH="1">
              <a:off x="5478811" y="2631091"/>
              <a:ext cx="160822" cy="161747"/>
            </a:xfrm>
            <a:custGeom>
              <a:avLst/>
              <a:gdLst/>
              <a:ahLst/>
              <a:cxnLst/>
              <a:rect l="l" t="t" r="r" b="b"/>
              <a:pathLst>
                <a:path w="5738" h="5771" extrusionOk="0">
                  <a:moveTo>
                    <a:pt x="3136" y="0"/>
                  </a:moveTo>
                  <a:lnTo>
                    <a:pt x="0" y="2368"/>
                  </a:lnTo>
                  <a:lnTo>
                    <a:pt x="3202" y="5771"/>
                  </a:lnTo>
                  <a:lnTo>
                    <a:pt x="5738" y="2802"/>
                  </a:lnTo>
                  <a:lnTo>
                    <a:pt x="313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614D71B7-685C-639B-81A6-198377BC49C9}"/>
                </a:ext>
              </a:extLst>
            </p:cNvPr>
            <p:cNvSpPr/>
            <p:nvPr/>
          </p:nvSpPr>
          <p:spPr>
            <a:xfrm flipH="1">
              <a:off x="5450756" y="2473632"/>
              <a:ext cx="229097" cy="126628"/>
            </a:xfrm>
            <a:custGeom>
              <a:avLst/>
              <a:gdLst/>
              <a:ahLst/>
              <a:cxnLst/>
              <a:rect l="l" t="t" r="r" b="b"/>
              <a:pathLst>
                <a:path w="8174" h="4518" extrusionOk="0">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7063F504-6494-09C1-0EC1-24D915DB179E}"/>
                </a:ext>
              </a:extLst>
            </p:cNvPr>
            <p:cNvSpPr/>
            <p:nvPr/>
          </p:nvSpPr>
          <p:spPr>
            <a:xfrm flipH="1">
              <a:off x="5291840" y="2619852"/>
              <a:ext cx="164549" cy="219736"/>
            </a:xfrm>
            <a:custGeom>
              <a:avLst/>
              <a:gdLst/>
              <a:ahLst/>
              <a:cxnLst/>
              <a:rect l="l" t="t" r="r" b="b"/>
              <a:pathLst>
                <a:path w="5871" h="7840" extrusionOk="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0">
              <a:extLst>
                <a:ext uri="{FF2B5EF4-FFF2-40B4-BE49-F238E27FC236}">
                  <a16:creationId xmlns:a16="http://schemas.microsoft.com/office/drawing/2014/main" id="{BC9C084D-8038-AB08-541F-D2CD9BE64FA6}"/>
                </a:ext>
              </a:extLst>
            </p:cNvPr>
            <p:cNvSpPr/>
            <p:nvPr/>
          </p:nvSpPr>
          <p:spPr>
            <a:xfrm flipH="1">
              <a:off x="5135699" y="2330243"/>
              <a:ext cx="465621" cy="426382"/>
            </a:xfrm>
            <a:custGeom>
              <a:avLst/>
              <a:gdLst/>
              <a:ahLst/>
              <a:cxnLst/>
              <a:rect l="l" t="t" r="r" b="b"/>
              <a:pathLst>
                <a:path w="16613" h="15213" extrusionOk="0">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a:extLst>
                <a:ext uri="{FF2B5EF4-FFF2-40B4-BE49-F238E27FC236}">
                  <a16:creationId xmlns:a16="http://schemas.microsoft.com/office/drawing/2014/main" id="{8264E709-17DB-3FB3-EE7C-A976DF09A5C7}"/>
                </a:ext>
              </a:extLst>
            </p:cNvPr>
            <p:cNvSpPr/>
            <p:nvPr/>
          </p:nvSpPr>
          <p:spPr>
            <a:xfrm flipH="1">
              <a:off x="5128215" y="2324638"/>
              <a:ext cx="474954" cy="437369"/>
            </a:xfrm>
            <a:custGeom>
              <a:avLst/>
              <a:gdLst/>
              <a:ahLst/>
              <a:cxnLst/>
              <a:rect l="l" t="t" r="r" b="b"/>
              <a:pathLst>
                <a:path w="16946" h="15605" extrusionOk="0">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a:extLst>
                <a:ext uri="{FF2B5EF4-FFF2-40B4-BE49-F238E27FC236}">
                  <a16:creationId xmlns:a16="http://schemas.microsoft.com/office/drawing/2014/main" id="{8387BDFF-BC16-EFAF-0A4E-5559536C68C8}"/>
                </a:ext>
              </a:extLst>
            </p:cNvPr>
            <p:cNvSpPr/>
            <p:nvPr/>
          </p:nvSpPr>
          <p:spPr>
            <a:xfrm flipH="1">
              <a:off x="5244137" y="2419427"/>
              <a:ext cx="142015" cy="132234"/>
            </a:xfrm>
            <a:custGeom>
              <a:avLst/>
              <a:gdLst/>
              <a:ahLst/>
              <a:cxnLst/>
              <a:rect l="l" t="t" r="r" b="b"/>
              <a:pathLst>
                <a:path w="5067" h="4718" extrusionOk="0">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a:extLst>
                <a:ext uri="{FF2B5EF4-FFF2-40B4-BE49-F238E27FC236}">
                  <a16:creationId xmlns:a16="http://schemas.microsoft.com/office/drawing/2014/main" id="{E20008B8-3A61-1673-CE6F-320B2B59E293}"/>
                </a:ext>
              </a:extLst>
            </p:cNvPr>
            <p:cNvSpPr/>
            <p:nvPr/>
          </p:nvSpPr>
          <p:spPr>
            <a:xfrm flipH="1">
              <a:off x="5267512" y="2440756"/>
              <a:ext cx="98348" cy="91286"/>
            </a:xfrm>
            <a:custGeom>
              <a:avLst/>
              <a:gdLst/>
              <a:ahLst/>
              <a:cxnLst/>
              <a:rect l="l" t="t" r="r" b="b"/>
              <a:pathLst>
                <a:path w="3509" h="3257" extrusionOk="0">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a:extLst>
                <a:ext uri="{FF2B5EF4-FFF2-40B4-BE49-F238E27FC236}">
                  <a16:creationId xmlns:a16="http://schemas.microsoft.com/office/drawing/2014/main" id="{487ED4A0-08F6-2E18-F592-7F09A26C7180}"/>
                </a:ext>
              </a:extLst>
            </p:cNvPr>
            <p:cNvSpPr/>
            <p:nvPr/>
          </p:nvSpPr>
          <p:spPr>
            <a:xfrm flipH="1">
              <a:off x="5717213" y="3219444"/>
              <a:ext cx="488043" cy="437902"/>
            </a:xfrm>
            <a:custGeom>
              <a:avLst/>
              <a:gdLst/>
              <a:ahLst/>
              <a:cxnLst/>
              <a:rect l="l" t="t" r="r" b="b"/>
              <a:pathLst>
                <a:path w="17413" h="15624" extrusionOk="0">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a:extLst>
                <a:ext uri="{FF2B5EF4-FFF2-40B4-BE49-F238E27FC236}">
                  <a16:creationId xmlns:a16="http://schemas.microsoft.com/office/drawing/2014/main" id="{6DA91DDB-7348-7885-C90B-A976248DFDDD}"/>
                </a:ext>
              </a:extLst>
            </p:cNvPr>
            <p:cNvSpPr/>
            <p:nvPr/>
          </p:nvSpPr>
          <p:spPr>
            <a:xfrm flipH="1">
              <a:off x="5754714" y="3241558"/>
              <a:ext cx="405670" cy="393674"/>
            </a:xfrm>
            <a:custGeom>
              <a:avLst/>
              <a:gdLst/>
              <a:ahLst/>
              <a:cxnLst/>
              <a:rect l="l" t="t" r="r" b="b"/>
              <a:pathLst>
                <a:path w="14474" h="14046" extrusionOk="0">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a:extLst>
                <a:ext uri="{FF2B5EF4-FFF2-40B4-BE49-F238E27FC236}">
                  <a16:creationId xmlns:a16="http://schemas.microsoft.com/office/drawing/2014/main" id="{292F149F-07B8-A2D1-6C0F-26168D1ED1D1}"/>
                </a:ext>
              </a:extLst>
            </p:cNvPr>
            <p:cNvSpPr/>
            <p:nvPr/>
          </p:nvSpPr>
          <p:spPr>
            <a:xfrm flipH="1">
              <a:off x="5794821" y="3479063"/>
              <a:ext cx="345943" cy="156169"/>
            </a:xfrm>
            <a:custGeom>
              <a:avLst/>
              <a:gdLst/>
              <a:ahLst/>
              <a:cxnLst/>
              <a:rect l="l" t="t" r="r" b="b"/>
              <a:pathLst>
                <a:path w="12343" h="5572" extrusionOk="0">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a:extLst>
                <a:ext uri="{FF2B5EF4-FFF2-40B4-BE49-F238E27FC236}">
                  <a16:creationId xmlns:a16="http://schemas.microsoft.com/office/drawing/2014/main" id="{6554015F-8476-0728-B024-9F171E4B85F7}"/>
                </a:ext>
              </a:extLst>
            </p:cNvPr>
            <p:cNvSpPr/>
            <p:nvPr/>
          </p:nvSpPr>
          <p:spPr>
            <a:xfrm flipH="1">
              <a:off x="5864974" y="3283627"/>
              <a:ext cx="183188" cy="174892"/>
            </a:xfrm>
            <a:custGeom>
              <a:avLst/>
              <a:gdLst/>
              <a:ahLst/>
              <a:cxnLst/>
              <a:rect l="l" t="t" r="r" b="b"/>
              <a:pathLst>
                <a:path w="6536" h="6240" extrusionOk="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a:extLst>
                <a:ext uri="{FF2B5EF4-FFF2-40B4-BE49-F238E27FC236}">
                  <a16:creationId xmlns:a16="http://schemas.microsoft.com/office/drawing/2014/main" id="{A6D5459F-7720-2440-238D-C5156F821C45}"/>
                </a:ext>
              </a:extLst>
            </p:cNvPr>
            <p:cNvSpPr/>
            <p:nvPr/>
          </p:nvSpPr>
          <p:spPr>
            <a:xfrm flipH="1">
              <a:off x="6384744" y="2451574"/>
              <a:ext cx="240308" cy="358107"/>
            </a:xfrm>
            <a:custGeom>
              <a:avLst/>
              <a:gdLst/>
              <a:ahLst/>
              <a:cxnLst/>
              <a:rect l="l" t="t" r="r" b="b"/>
              <a:pathLst>
                <a:path w="8574" h="12777" extrusionOk="0">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a:extLst>
                <a:ext uri="{FF2B5EF4-FFF2-40B4-BE49-F238E27FC236}">
                  <a16:creationId xmlns:a16="http://schemas.microsoft.com/office/drawing/2014/main" id="{D1B4E3BA-E84B-8CB3-5A73-7D7E15975EA4}"/>
                </a:ext>
              </a:extLst>
            </p:cNvPr>
            <p:cNvSpPr/>
            <p:nvPr/>
          </p:nvSpPr>
          <p:spPr>
            <a:xfrm flipH="1">
              <a:off x="6385697" y="2450650"/>
              <a:ext cx="239355" cy="359032"/>
            </a:xfrm>
            <a:custGeom>
              <a:avLst/>
              <a:gdLst/>
              <a:ahLst/>
              <a:cxnLst/>
              <a:rect l="l" t="t" r="r" b="b"/>
              <a:pathLst>
                <a:path w="8540" h="12810" extrusionOk="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a:extLst>
                <a:ext uri="{FF2B5EF4-FFF2-40B4-BE49-F238E27FC236}">
                  <a16:creationId xmlns:a16="http://schemas.microsoft.com/office/drawing/2014/main" id="{924534C5-F048-85DC-EC41-C9B1A774F6E5}"/>
                </a:ext>
              </a:extLst>
            </p:cNvPr>
            <p:cNvSpPr/>
            <p:nvPr/>
          </p:nvSpPr>
          <p:spPr>
            <a:xfrm flipH="1">
              <a:off x="6424936" y="2352469"/>
              <a:ext cx="404857" cy="232824"/>
            </a:xfrm>
            <a:custGeom>
              <a:avLst/>
              <a:gdLst/>
              <a:ahLst/>
              <a:cxnLst/>
              <a:rect l="l" t="t" r="r" b="b"/>
              <a:pathLst>
                <a:path w="14445" h="8307" extrusionOk="0">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a:extLst>
                <a:ext uri="{FF2B5EF4-FFF2-40B4-BE49-F238E27FC236}">
                  <a16:creationId xmlns:a16="http://schemas.microsoft.com/office/drawing/2014/main" id="{912BA0BB-FF7B-2BA1-3109-9CFCED078E67}"/>
                </a:ext>
              </a:extLst>
            </p:cNvPr>
            <p:cNvSpPr/>
            <p:nvPr/>
          </p:nvSpPr>
          <p:spPr>
            <a:xfrm flipH="1">
              <a:off x="6580152" y="2486160"/>
              <a:ext cx="296391" cy="331902"/>
            </a:xfrm>
            <a:custGeom>
              <a:avLst/>
              <a:gdLst/>
              <a:ahLst/>
              <a:cxnLst/>
              <a:rect l="l" t="t" r="r" b="b"/>
              <a:pathLst>
                <a:path w="10575" h="11842" extrusionOk="0">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a:extLst>
                <a:ext uri="{FF2B5EF4-FFF2-40B4-BE49-F238E27FC236}">
                  <a16:creationId xmlns:a16="http://schemas.microsoft.com/office/drawing/2014/main" id="{B05B87D5-61C1-6F39-71A2-A6670ED36ED5}"/>
                </a:ext>
              </a:extLst>
            </p:cNvPr>
            <p:cNvSpPr/>
            <p:nvPr/>
          </p:nvSpPr>
          <p:spPr>
            <a:xfrm flipH="1">
              <a:off x="7285072" y="2970448"/>
              <a:ext cx="12192" cy="24328"/>
            </a:xfrm>
            <a:custGeom>
              <a:avLst/>
              <a:gdLst/>
              <a:ahLst/>
              <a:cxnLst/>
              <a:rect l="l" t="t" r="r" b="b"/>
              <a:pathLst>
                <a:path w="435" h="868" extrusionOk="0">
                  <a:moveTo>
                    <a:pt x="34" y="1"/>
                  </a:moveTo>
                  <a:cubicBezTo>
                    <a:pt x="1" y="301"/>
                    <a:pt x="1" y="568"/>
                    <a:pt x="34" y="868"/>
                  </a:cubicBezTo>
                  <a:lnTo>
                    <a:pt x="435" y="801"/>
                  </a:lnTo>
                  <a:cubicBezTo>
                    <a:pt x="435" y="534"/>
                    <a:pt x="435" y="268"/>
                    <a:pt x="43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a:extLst>
                <a:ext uri="{FF2B5EF4-FFF2-40B4-BE49-F238E27FC236}">
                  <a16:creationId xmlns:a16="http://schemas.microsoft.com/office/drawing/2014/main" id="{ACC5CB9E-F256-460C-6F35-7DF6ABBDD19A}"/>
                </a:ext>
              </a:extLst>
            </p:cNvPr>
            <p:cNvSpPr/>
            <p:nvPr/>
          </p:nvSpPr>
          <p:spPr>
            <a:xfrm flipH="1">
              <a:off x="6996192" y="2578735"/>
              <a:ext cx="292635" cy="344066"/>
            </a:xfrm>
            <a:custGeom>
              <a:avLst/>
              <a:gdLst/>
              <a:ahLst/>
              <a:cxnLst/>
              <a:rect l="l" t="t" r="r" b="b"/>
              <a:pathLst>
                <a:path w="10441" h="12276" extrusionOk="0">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a:extLst>
                <a:ext uri="{FF2B5EF4-FFF2-40B4-BE49-F238E27FC236}">
                  <a16:creationId xmlns:a16="http://schemas.microsoft.com/office/drawing/2014/main" id="{1BAEF7DC-0F1E-38A3-CDFA-7F310261FD2C}"/>
                </a:ext>
              </a:extLst>
            </p:cNvPr>
            <p:cNvSpPr/>
            <p:nvPr/>
          </p:nvSpPr>
          <p:spPr>
            <a:xfrm flipH="1">
              <a:off x="6928870" y="2552558"/>
              <a:ext cx="25281" cy="17769"/>
            </a:xfrm>
            <a:custGeom>
              <a:avLst/>
              <a:gdLst/>
              <a:ahLst/>
              <a:cxnLst/>
              <a:rect l="l" t="t" r="r" b="b"/>
              <a:pathLst>
                <a:path w="902" h="634" extrusionOk="0">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a:extLst>
                <a:ext uri="{FF2B5EF4-FFF2-40B4-BE49-F238E27FC236}">
                  <a16:creationId xmlns:a16="http://schemas.microsoft.com/office/drawing/2014/main" id="{8AD64A30-A197-42BD-904A-251A595DC865}"/>
                </a:ext>
              </a:extLst>
            </p:cNvPr>
            <p:cNvSpPr/>
            <p:nvPr/>
          </p:nvSpPr>
          <p:spPr>
            <a:xfrm flipH="1">
              <a:off x="5335759" y="2869493"/>
              <a:ext cx="14995" cy="25253"/>
            </a:xfrm>
            <a:custGeom>
              <a:avLst/>
              <a:gdLst/>
              <a:ahLst/>
              <a:cxnLst/>
              <a:rect l="l" t="t" r="r" b="b"/>
              <a:pathLst>
                <a:path w="535" h="901" extrusionOk="0">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a:extLst>
                <a:ext uri="{FF2B5EF4-FFF2-40B4-BE49-F238E27FC236}">
                  <a16:creationId xmlns:a16="http://schemas.microsoft.com/office/drawing/2014/main" id="{57E84087-13F1-B04B-75A7-2EEBBF7A411E}"/>
                </a:ext>
              </a:extLst>
            </p:cNvPr>
            <p:cNvSpPr/>
            <p:nvPr/>
          </p:nvSpPr>
          <p:spPr>
            <a:xfrm flipH="1">
              <a:off x="5334834" y="2938664"/>
              <a:ext cx="244035" cy="406707"/>
            </a:xfrm>
            <a:custGeom>
              <a:avLst/>
              <a:gdLst/>
              <a:ahLst/>
              <a:cxnLst/>
              <a:rect l="l" t="t" r="r" b="b"/>
              <a:pathLst>
                <a:path w="8707" h="14511" extrusionOk="0">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a:extLst>
                <a:ext uri="{FF2B5EF4-FFF2-40B4-BE49-F238E27FC236}">
                  <a16:creationId xmlns:a16="http://schemas.microsoft.com/office/drawing/2014/main" id="{2B3073AA-8FF5-051E-77F6-F0CA51B48401}"/>
                </a:ext>
              </a:extLst>
            </p:cNvPr>
            <p:cNvSpPr/>
            <p:nvPr/>
          </p:nvSpPr>
          <p:spPr>
            <a:xfrm flipH="1">
              <a:off x="5612502" y="3355630"/>
              <a:ext cx="26206" cy="20600"/>
            </a:xfrm>
            <a:custGeom>
              <a:avLst/>
              <a:gdLst/>
              <a:ahLst/>
              <a:cxnLst/>
              <a:rect l="l" t="t" r="r" b="b"/>
              <a:pathLst>
                <a:path w="935" h="735" extrusionOk="0">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a:extLst>
                <a:ext uri="{FF2B5EF4-FFF2-40B4-BE49-F238E27FC236}">
                  <a16:creationId xmlns:a16="http://schemas.microsoft.com/office/drawing/2014/main" id="{6CAD192A-AA89-8265-B5F3-0673DECD2771}"/>
                </a:ext>
              </a:extLst>
            </p:cNvPr>
            <p:cNvSpPr/>
            <p:nvPr/>
          </p:nvSpPr>
          <p:spPr>
            <a:xfrm flipH="1">
              <a:off x="6276306" y="2537591"/>
              <a:ext cx="25253" cy="15920"/>
            </a:xfrm>
            <a:custGeom>
              <a:avLst/>
              <a:gdLst/>
              <a:ahLst/>
              <a:cxnLst/>
              <a:rect l="l" t="t" r="r" b="b"/>
              <a:pathLst>
                <a:path w="901" h="568" extrusionOk="0">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a:extLst>
                <a:ext uri="{FF2B5EF4-FFF2-40B4-BE49-F238E27FC236}">
                  <a16:creationId xmlns:a16="http://schemas.microsoft.com/office/drawing/2014/main" id="{793DC733-9696-C590-8ACA-5E3B59F6C9BF}"/>
                </a:ext>
              </a:extLst>
            </p:cNvPr>
            <p:cNvSpPr/>
            <p:nvPr/>
          </p:nvSpPr>
          <p:spPr>
            <a:xfrm flipH="1">
              <a:off x="5921954" y="2558163"/>
              <a:ext cx="312310" cy="523582"/>
            </a:xfrm>
            <a:custGeom>
              <a:avLst/>
              <a:gdLst/>
              <a:ahLst/>
              <a:cxnLst/>
              <a:rect l="l" t="t" r="r" b="b"/>
              <a:pathLst>
                <a:path w="11143" h="18681" extrusionOk="0">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a:extLst>
                <a:ext uri="{FF2B5EF4-FFF2-40B4-BE49-F238E27FC236}">
                  <a16:creationId xmlns:a16="http://schemas.microsoft.com/office/drawing/2014/main" id="{68C2E0AA-F2FC-B5F9-4449-0322E8813D22}"/>
                </a:ext>
              </a:extLst>
            </p:cNvPr>
            <p:cNvSpPr/>
            <p:nvPr/>
          </p:nvSpPr>
          <p:spPr>
            <a:xfrm flipH="1">
              <a:off x="5929437" y="3128467"/>
              <a:ext cx="16873" cy="26206"/>
            </a:xfrm>
            <a:custGeom>
              <a:avLst/>
              <a:gdLst/>
              <a:ahLst/>
              <a:cxnLst/>
              <a:rect l="l" t="t" r="r" b="b"/>
              <a:pathLst>
                <a:path w="602" h="935" extrusionOk="0">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a:extLst>
                <a:ext uri="{FF2B5EF4-FFF2-40B4-BE49-F238E27FC236}">
                  <a16:creationId xmlns:a16="http://schemas.microsoft.com/office/drawing/2014/main" id="{186D49BF-C4DF-57B5-5C13-4208B9793FF5}"/>
                </a:ext>
              </a:extLst>
            </p:cNvPr>
            <p:cNvSpPr/>
            <p:nvPr/>
          </p:nvSpPr>
          <p:spPr>
            <a:xfrm flipH="1">
              <a:off x="7019567" y="2106584"/>
              <a:ext cx="454354" cy="244091"/>
            </a:xfrm>
            <a:custGeom>
              <a:avLst/>
              <a:gdLst/>
              <a:ahLst/>
              <a:cxnLst/>
              <a:rect l="l" t="t" r="r" b="b"/>
              <a:pathLst>
                <a:path w="16211" h="8709" extrusionOk="0">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a:extLst>
                <a:ext uri="{FF2B5EF4-FFF2-40B4-BE49-F238E27FC236}">
                  <a16:creationId xmlns:a16="http://schemas.microsoft.com/office/drawing/2014/main" id="{78C11CB9-6CE6-E0DB-C132-968FC55BC8F8}"/>
                </a:ext>
              </a:extLst>
            </p:cNvPr>
            <p:cNvSpPr/>
            <p:nvPr/>
          </p:nvSpPr>
          <p:spPr>
            <a:xfrm flipH="1">
              <a:off x="5509670" y="2122448"/>
              <a:ext cx="397374" cy="213233"/>
            </a:xfrm>
            <a:custGeom>
              <a:avLst/>
              <a:gdLst/>
              <a:ahLst/>
              <a:cxnLst/>
              <a:rect l="l" t="t" r="r" b="b"/>
              <a:pathLst>
                <a:path w="14178" h="7608" extrusionOk="0">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a:extLst>
                <a:ext uri="{FF2B5EF4-FFF2-40B4-BE49-F238E27FC236}">
                  <a16:creationId xmlns:a16="http://schemas.microsoft.com/office/drawing/2014/main" id="{70464EB6-83EB-893A-266E-644B8610FE7E}"/>
                </a:ext>
              </a:extLst>
            </p:cNvPr>
            <p:cNvSpPr/>
            <p:nvPr/>
          </p:nvSpPr>
          <p:spPr>
            <a:xfrm flipH="1">
              <a:off x="6069687" y="1988756"/>
              <a:ext cx="299194" cy="160878"/>
            </a:xfrm>
            <a:custGeom>
              <a:avLst/>
              <a:gdLst/>
              <a:ahLst/>
              <a:cxnLst/>
              <a:rect l="l" t="t" r="r" b="b"/>
              <a:pathLst>
                <a:path w="10675" h="5740" extrusionOk="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a:extLst>
                <a:ext uri="{FF2B5EF4-FFF2-40B4-BE49-F238E27FC236}">
                  <a16:creationId xmlns:a16="http://schemas.microsoft.com/office/drawing/2014/main" id="{0767FAD0-AC89-0BE5-63C4-25CC29DC7EC2}"/>
                </a:ext>
              </a:extLst>
            </p:cNvPr>
            <p:cNvSpPr/>
            <p:nvPr/>
          </p:nvSpPr>
          <p:spPr>
            <a:xfrm flipH="1">
              <a:off x="8410964" y="2023567"/>
              <a:ext cx="341011" cy="678350"/>
            </a:xfrm>
            <a:custGeom>
              <a:avLst/>
              <a:gdLst/>
              <a:ahLst/>
              <a:cxnLst/>
              <a:rect l="l" t="t" r="r" b="b"/>
              <a:pathLst>
                <a:path w="12167" h="24203" extrusionOk="0">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a:extLst>
                <a:ext uri="{FF2B5EF4-FFF2-40B4-BE49-F238E27FC236}">
                  <a16:creationId xmlns:a16="http://schemas.microsoft.com/office/drawing/2014/main" id="{F1A5A425-8F51-C53C-6D26-A08469CA6FFE}"/>
                </a:ext>
              </a:extLst>
            </p:cNvPr>
            <p:cNvSpPr/>
            <p:nvPr/>
          </p:nvSpPr>
          <p:spPr>
            <a:xfrm flipH="1">
              <a:off x="8463992" y="2642302"/>
              <a:ext cx="156169" cy="89772"/>
            </a:xfrm>
            <a:custGeom>
              <a:avLst/>
              <a:gdLst/>
              <a:ahLst/>
              <a:cxnLst/>
              <a:rect l="l" t="t" r="r" b="b"/>
              <a:pathLst>
                <a:path w="5572" h="3203" extrusionOk="0">
                  <a:moveTo>
                    <a:pt x="1969" y="0"/>
                  </a:moveTo>
                  <a:lnTo>
                    <a:pt x="167" y="267"/>
                  </a:lnTo>
                  <a:cubicBezTo>
                    <a:pt x="1" y="1802"/>
                    <a:pt x="2069" y="3203"/>
                    <a:pt x="2069" y="3203"/>
                  </a:cubicBezTo>
                  <a:lnTo>
                    <a:pt x="5571" y="1535"/>
                  </a:lnTo>
                  <a:lnTo>
                    <a:pt x="19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a:extLst>
                <a:ext uri="{FF2B5EF4-FFF2-40B4-BE49-F238E27FC236}">
                  <a16:creationId xmlns:a16="http://schemas.microsoft.com/office/drawing/2014/main" id="{B0038F5D-9058-7A97-5180-2DCF5DB742E3}"/>
                </a:ext>
              </a:extLst>
            </p:cNvPr>
            <p:cNvSpPr/>
            <p:nvPr/>
          </p:nvSpPr>
          <p:spPr>
            <a:xfrm flipH="1">
              <a:off x="8419120" y="2685296"/>
              <a:ext cx="143080" cy="113147"/>
            </a:xfrm>
            <a:custGeom>
              <a:avLst/>
              <a:gdLst/>
              <a:ahLst/>
              <a:cxnLst/>
              <a:rect l="l" t="t" r="r" b="b"/>
              <a:pathLst>
                <a:path w="5105" h="4037" extrusionOk="0">
                  <a:moveTo>
                    <a:pt x="3503" y="1"/>
                  </a:moveTo>
                  <a:lnTo>
                    <a:pt x="1" y="1669"/>
                  </a:lnTo>
                  <a:lnTo>
                    <a:pt x="2069" y="4037"/>
                  </a:lnTo>
                  <a:lnTo>
                    <a:pt x="5104" y="2803"/>
                  </a:lnTo>
                  <a:lnTo>
                    <a:pt x="350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a:extLst>
                <a:ext uri="{FF2B5EF4-FFF2-40B4-BE49-F238E27FC236}">
                  <a16:creationId xmlns:a16="http://schemas.microsoft.com/office/drawing/2014/main" id="{A611905D-DA5B-018F-3C6C-AEC32393A919}"/>
                </a:ext>
              </a:extLst>
            </p:cNvPr>
            <p:cNvSpPr/>
            <p:nvPr/>
          </p:nvSpPr>
          <p:spPr>
            <a:xfrm flipH="1">
              <a:off x="8140527" y="1789649"/>
              <a:ext cx="237477" cy="356230"/>
            </a:xfrm>
            <a:custGeom>
              <a:avLst/>
              <a:gdLst/>
              <a:ahLst/>
              <a:cxnLst/>
              <a:rect l="l" t="t" r="r" b="b"/>
              <a:pathLst>
                <a:path w="8473" h="12710" extrusionOk="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a:extLst>
                <a:ext uri="{FF2B5EF4-FFF2-40B4-BE49-F238E27FC236}">
                  <a16:creationId xmlns:a16="http://schemas.microsoft.com/office/drawing/2014/main" id="{93620074-DDE4-F6B7-E6BE-1E6AFE7A5A2B}"/>
                </a:ext>
              </a:extLst>
            </p:cNvPr>
            <p:cNvSpPr/>
            <p:nvPr/>
          </p:nvSpPr>
          <p:spPr>
            <a:xfrm flipH="1">
              <a:off x="8133968" y="1978134"/>
              <a:ext cx="279574" cy="65837"/>
            </a:xfrm>
            <a:custGeom>
              <a:avLst/>
              <a:gdLst/>
              <a:ahLst/>
              <a:cxnLst/>
              <a:rect l="l" t="t" r="r" b="b"/>
              <a:pathLst>
                <a:path w="9975" h="2349" extrusionOk="0">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a:extLst>
                <a:ext uri="{FF2B5EF4-FFF2-40B4-BE49-F238E27FC236}">
                  <a16:creationId xmlns:a16="http://schemas.microsoft.com/office/drawing/2014/main" id="{0A7E0CC0-ADFB-37BB-D166-ED0F9D3CC2E4}"/>
                </a:ext>
              </a:extLst>
            </p:cNvPr>
            <p:cNvSpPr/>
            <p:nvPr/>
          </p:nvSpPr>
          <p:spPr>
            <a:xfrm flipH="1">
              <a:off x="8084416" y="1684013"/>
              <a:ext cx="20600" cy="31811"/>
            </a:xfrm>
            <a:custGeom>
              <a:avLst/>
              <a:gdLst/>
              <a:ahLst/>
              <a:cxnLst/>
              <a:rect l="l" t="t" r="r" b="b"/>
              <a:pathLst>
                <a:path w="735" h="1135" extrusionOk="0">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a:extLst>
                <a:ext uri="{FF2B5EF4-FFF2-40B4-BE49-F238E27FC236}">
                  <a16:creationId xmlns:a16="http://schemas.microsoft.com/office/drawing/2014/main" id="{A38DE797-7125-D6A8-B75E-935481CC8BE9}"/>
                </a:ext>
              </a:extLst>
            </p:cNvPr>
            <p:cNvSpPr/>
            <p:nvPr/>
          </p:nvSpPr>
          <p:spPr>
            <a:xfrm flipH="1">
              <a:off x="8076933" y="1679333"/>
              <a:ext cx="20600" cy="8717"/>
            </a:xfrm>
            <a:custGeom>
              <a:avLst/>
              <a:gdLst/>
              <a:ahLst/>
              <a:cxnLst/>
              <a:rect l="l" t="t" r="r" b="b"/>
              <a:pathLst>
                <a:path w="735" h="311" extrusionOk="0">
                  <a:moveTo>
                    <a:pt x="734" y="0"/>
                  </a:moveTo>
                  <a:lnTo>
                    <a:pt x="0" y="167"/>
                  </a:lnTo>
                  <a:cubicBezTo>
                    <a:pt x="96" y="272"/>
                    <a:pt x="192" y="310"/>
                    <a:pt x="281" y="310"/>
                  </a:cubicBezTo>
                  <a:cubicBezTo>
                    <a:pt x="534" y="310"/>
                    <a:pt x="734"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a:extLst>
                <a:ext uri="{FF2B5EF4-FFF2-40B4-BE49-F238E27FC236}">
                  <a16:creationId xmlns:a16="http://schemas.microsoft.com/office/drawing/2014/main" id="{D5E18672-F3A9-8D70-B547-C894E432EFBD}"/>
                </a:ext>
              </a:extLst>
            </p:cNvPr>
            <p:cNvSpPr/>
            <p:nvPr/>
          </p:nvSpPr>
          <p:spPr>
            <a:xfrm flipH="1">
              <a:off x="8072280" y="1719524"/>
              <a:ext cx="30858" cy="62081"/>
            </a:xfrm>
            <a:custGeom>
              <a:avLst/>
              <a:gdLst/>
              <a:ahLst/>
              <a:cxnLst/>
              <a:rect l="l" t="t" r="r" b="b"/>
              <a:pathLst>
                <a:path w="1101" h="2215" extrusionOk="0">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a:extLst>
                <a:ext uri="{FF2B5EF4-FFF2-40B4-BE49-F238E27FC236}">
                  <a16:creationId xmlns:a16="http://schemas.microsoft.com/office/drawing/2014/main" id="{6265990B-CE24-AF52-B07A-E287FBECE0B6}"/>
                </a:ext>
              </a:extLst>
            </p:cNvPr>
            <p:cNvSpPr/>
            <p:nvPr/>
          </p:nvSpPr>
          <p:spPr>
            <a:xfrm flipH="1">
              <a:off x="8087219" y="1625015"/>
              <a:ext cx="47731" cy="27243"/>
            </a:xfrm>
            <a:custGeom>
              <a:avLst/>
              <a:gdLst/>
              <a:ahLst/>
              <a:cxnLst/>
              <a:rect l="l" t="t" r="r" b="b"/>
              <a:pathLst>
                <a:path w="1703" h="972" extrusionOk="0">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a:extLst>
                <a:ext uri="{FF2B5EF4-FFF2-40B4-BE49-F238E27FC236}">
                  <a16:creationId xmlns:a16="http://schemas.microsoft.com/office/drawing/2014/main" id="{71D9943A-E42E-D38D-4CA3-BCB97057691C}"/>
                </a:ext>
              </a:extLst>
            </p:cNvPr>
            <p:cNvSpPr/>
            <p:nvPr/>
          </p:nvSpPr>
          <p:spPr>
            <a:xfrm flipH="1">
              <a:off x="8076933" y="1503236"/>
              <a:ext cx="324446" cy="410575"/>
            </a:xfrm>
            <a:custGeom>
              <a:avLst/>
              <a:gdLst/>
              <a:ahLst/>
              <a:cxnLst/>
              <a:rect l="l" t="t" r="r" b="b"/>
              <a:pathLst>
                <a:path w="11576" h="14649" extrusionOk="0">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a:extLst>
                <a:ext uri="{FF2B5EF4-FFF2-40B4-BE49-F238E27FC236}">
                  <a16:creationId xmlns:a16="http://schemas.microsoft.com/office/drawing/2014/main" id="{00A9CF1F-FDE7-9EA7-F997-57CE2FB611EE}"/>
                </a:ext>
              </a:extLst>
            </p:cNvPr>
            <p:cNvSpPr/>
            <p:nvPr/>
          </p:nvSpPr>
          <p:spPr>
            <a:xfrm flipH="1">
              <a:off x="8026455" y="1471229"/>
              <a:ext cx="549759" cy="483783"/>
            </a:xfrm>
            <a:custGeom>
              <a:avLst/>
              <a:gdLst/>
              <a:ahLst/>
              <a:cxnLst/>
              <a:rect l="l" t="t" r="r" b="b"/>
              <a:pathLst>
                <a:path w="19615" h="17261" extrusionOk="0">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a:extLst>
                <a:ext uri="{FF2B5EF4-FFF2-40B4-BE49-F238E27FC236}">
                  <a16:creationId xmlns:a16="http://schemas.microsoft.com/office/drawing/2014/main" id="{CBA90F57-DE78-916C-28D8-C3834D28C718}"/>
                </a:ext>
              </a:extLst>
            </p:cNvPr>
            <p:cNvSpPr/>
            <p:nvPr/>
          </p:nvSpPr>
          <p:spPr>
            <a:xfrm flipH="1">
              <a:off x="8122757" y="1673503"/>
              <a:ext cx="66257" cy="94649"/>
            </a:xfrm>
            <a:custGeom>
              <a:avLst/>
              <a:gdLst/>
              <a:ahLst/>
              <a:cxnLst/>
              <a:rect l="l" t="t" r="r" b="b"/>
              <a:pathLst>
                <a:path w="2364" h="3377" extrusionOk="0">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a:extLst>
                <a:ext uri="{FF2B5EF4-FFF2-40B4-BE49-F238E27FC236}">
                  <a16:creationId xmlns:a16="http://schemas.microsoft.com/office/drawing/2014/main" id="{7B0E6A9A-EAB6-F839-2F25-BF1ED8621D04}"/>
                </a:ext>
              </a:extLst>
            </p:cNvPr>
            <p:cNvSpPr/>
            <p:nvPr/>
          </p:nvSpPr>
          <p:spPr>
            <a:xfrm flipH="1">
              <a:off x="8046102" y="2679690"/>
              <a:ext cx="343141" cy="2218601"/>
            </a:xfrm>
            <a:custGeom>
              <a:avLst/>
              <a:gdLst/>
              <a:ahLst/>
              <a:cxnLst/>
              <a:rect l="l" t="t" r="r" b="b"/>
              <a:pathLst>
                <a:path w="12243" h="79158" extrusionOk="0">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a:extLst>
                <a:ext uri="{FF2B5EF4-FFF2-40B4-BE49-F238E27FC236}">
                  <a16:creationId xmlns:a16="http://schemas.microsoft.com/office/drawing/2014/main" id="{EAAAE6E4-3456-B972-442E-B6D3F5AECC18}"/>
                </a:ext>
              </a:extLst>
            </p:cNvPr>
            <p:cNvSpPr/>
            <p:nvPr/>
          </p:nvSpPr>
          <p:spPr>
            <a:xfrm flipH="1">
              <a:off x="8150813" y="2679690"/>
              <a:ext cx="496451" cy="2263473"/>
            </a:xfrm>
            <a:custGeom>
              <a:avLst/>
              <a:gdLst/>
              <a:ahLst/>
              <a:cxnLst/>
              <a:rect l="l" t="t" r="r" b="b"/>
              <a:pathLst>
                <a:path w="17713" h="80759" extrusionOk="0">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a:extLst>
                <a:ext uri="{FF2B5EF4-FFF2-40B4-BE49-F238E27FC236}">
                  <a16:creationId xmlns:a16="http://schemas.microsoft.com/office/drawing/2014/main" id="{3FC95F13-AD61-14CF-9BF0-FFAB7353D785}"/>
                </a:ext>
              </a:extLst>
            </p:cNvPr>
            <p:cNvSpPr/>
            <p:nvPr/>
          </p:nvSpPr>
          <p:spPr>
            <a:xfrm flipH="1">
              <a:off x="7993747" y="2002350"/>
              <a:ext cx="661953" cy="1592663"/>
            </a:xfrm>
            <a:custGeom>
              <a:avLst/>
              <a:gdLst/>
              <a:ahLst/>
              <a:cxnLst/>
              <a:rect l="l" t="t" r="r" b="b"/>
              <a:pathLst>
                <a:path w="23618" h="56825" extrusionOk="0">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a:extLst>
                <a:ext uri="{FF2B5EF4-FFF2-40B4-BE49-F238E27FC236}">
                  <a16:creationId xmlns:a16="http://schemas.microsoft.com/office/drawing/2014/main" id="{93F2B92B-D9E6-5D4E-C737-FF6DDFC43241}"/>
                </a:ext>
              </a:extLst>
            </p:cNvPr>
            <p:cNvSpPr/>
            <p:nvPr/>
          </p:nvSpPr>
          <p:spPr>
            <a:xfrm flipH="1">
              <a:off x="8458387" y="2014962"/>
              <a:ext cx="146808" cy="284255"/>
            </a:xfrm>
            <a:custGeom>
              <a:avLst/>
              <a:gdLst/>
              <a:ahLst/>
              <a:cxnLst/>
              <a:rect l="l" t="t" r="r" b="b"/>
              <a:pathLst>
                <a:path w="5238" h="10142" extrusionOk="0">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a:extLst>
                <a:ext uri="{FF2B5EF4-FFF2-40B4-BE49-F238E27FC236}">
                  <a16:creationId xmlns:a16="http://schemas.microsoft.com/office/drawing/2014/main" id="{FE1929BE-3DE1-7642-2AE8-C0E93B050926}"/>
                </a:ext>
              </a:extLst>
            </p:cNvPr>
            <p:cNvSpPr/>
            <p:nvPr/>
          </p:nvSpPr>
          <p:spPr>
            <a:xfrm flipH="1">
              <a:off x="8026455" y="3475307"/>
              <a:ext cx="587148" cy="45012"/>
            </a:xfrm>
            <a:custGeom>
              <a:avLst/>
              <a:gdLst/>
              <a:ahLst/>
              <a:cxnLst/>
              <a:rect l="l" t="t" r="r" b="b"/>
              <a:pathLst>
                <a:path w="20949" h="1606" extrusionOk="0">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a:extLst>
                <a:ext uri="{FF2B5EF4-FFF2-40B4-BE49-F238E27FC236}">
                  <a16:creationId xmlns:a16="http://schemas.microsoft.com/office/drawing/2014/main" id="{11F12C0C-03D0-0C1C-7896-25F3C8F0B957}"/>
                </a:ext>
              </a:extLst>
            </p:cNvPr>
            <p:cNvSpPr/>
            <p:nvPr/>
          </p:nvSpPr>
          <p:spPr>
            <a:xfrm flipH="1">
              <a:off x="8308804" y="3006911"/>
              <a:ext cx="146808" cy="390815"/>
            </a:xfrm>
            <a:custGeom>
              <a:avLst/>
              <a:gdLst/>
              <a:ahLst/>
              <a:cxnLst/>
              <a:rect l="l" t="t" r="r" b="b"/>
              <a:pathLst>
                <a:path w="5238" h="13944" extrusionOk="0">
                  <a:moveTo>
                    <a:pt x="0" y="1"/>
                  </a:moveTo>
                  <a:lnTo>
                    <a:pt x="5237" y="13944"/>
                  </a:lnTo>
                  <a:lnTo>
                    <a:pt x="3870" y="2236"/>
                  </a:lnTo>
                  <a:lnTo>
                    <a:pt x="0" y="1"/>
                  </a:ln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a:extLst>
                <a:ext uri="{FF2B5EF4-FFF2-40B4-BE49-F238E27FC236}">
                  <a16:creationId xmlns:a16="http://schemas.microsoft.com/office/drawing/2014/main" id="{FCC924E2-0507-5364-1607-27C8D2D58C8F}"/>
                </a:ext>
              </a:extLst>
            </p:cNvPr>
            <p:cNvSpPr/>
            <p:nvPr/>
          </p:nvSpPr>
          <p:spPr>
            <a:xfrm flipH="1">
              <a:off x="8045149" y="2593674"/>
              <a:ext cx="476832" cy="159897"/>
            </a:xfrm>
            <a:custGeom>
              <a:avLst/>
              <a:gdLst/>
              <a:ahLst/>
              <a:cxnLst/>
              <a:rect l="l" t="t" r="r" b="b"/>
              <a:pathLst>
                <a:path w="17013" h="5705" extrusionOk="0">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a:extLst>
                <a:ext uri="{FF2B5EF4-FFF2-40B4-BE49-F238E27FC236}">
                  <a16:creationId xmlns:a16="http://schemas.microsoft.com/office/drawing/2014/main" id="{A6B33826-D292-8DC9-F0C4-27A068061F59}"/>
                </a:ext>
              </a:extLst>
            </p:cNvPr>
            <p:cNvSpPr/>
            <p:nvPr/>
          </p:nvSpPr>
          <p:spPr>
            <a:xfrm flipH="1">
              <a:off x="7714845" y="2044279"/>
              <a:ext cx="397542" cy="798447"/>
            </a:xfrm>
            <a:custGeom>
              <a:avLst/>
              <a:gdLst/>
              <a:ahLst/>
              <a:cxnLst/>
              <a:rect l="l" t="t" r="r" b="b"/>
              <a:pathLst>
                <a:path w="14184" h="28488" extrusionOk="0">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a:extLst>
                <a:ext uri="{FF2B5EF4-FFF2-40B4-BE49-F238E27FC236}">
                  <a16:creationId xmlns:a16="http://schemas.microsoft.com/office/drawing/2014/main" id="{06D2C18B-524F-E35B-8A94-30EAE973E21F}"/>
                </a:ext>
              </a:extLst>
            </p:cNvPr>
            <p:cNvSpPr/>
            <p:nvPr/>
          </p:nvSpPr>
          <p:spPr>
            <a:xfrm flipH="1">
              <a:off x="7976902" y="2022445"/>
              <a:ext cx="187952" cy="276772"/>
            </a:xfrm>
            <a:custGeom>
              <a:avLst/>
              <a:gdLst/>
              <a:ahLst/>
              <a:cxnLst/>
              <a:rect l="l" t="t" r="r" b="b"/>
              <a:pathLst>
                <a:path w="6706" h="9875" extrusionOk="0">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a:extLst>
                <a:ext uri="{FF2B5EF4-FFF2-40B4-BE49-F238E27FC236}">
                  <a16:creationId xmlns:a16="http://schemas.microsoft.com/office/drawing/2014/main" id="{28196F56-8027-8458-CAE2-85742C568917}"/>
                </a:ext>
              </a:extLst>
            </p:cNvPr>
            <p:cNvSpPr/>
            <p:nvPr/>
          </p:nvSpPr>
          <p:spPr>
            <a:xfrm flipH="1">
              <a:off x="6851262" y="2393614"/>
              <a:ext cx="953664" cy="529187"/>
            </a:xfrm>
            <a:custGeom>
              <a:avLst/>
              <a:gdLst/>
              <a:ahLst/>
              <a:cxnLst/>
              <a:rect l="l" t="t" r="r" b="b"/>
              <a:pathLst>
                <a:path w="34026" h="18881" extrusionOk="0">
                  <a:moveTo>
                    <a:pt x="33792" y="0"/>
                  </a:moveTo>
                  <a:lnTo>
                    <a:pt x="1" y="18047"/>
                  </a:lnTo>
                  <a:lnTo>
                    <a:pt x="435" y="18880"/>
                  </a:lnTo>
                  <a:lnTo>
                    <a:pt x="34025" y="401"/>
                  </a:lnTo>
                  <a:lnTo>
                    <a:pt x="337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a:extLst>
                <a:ext uri="{FF2B5EF4-FFF2-40B4-BE49-F238E27FC236}">
                  <a16:creationId xmlns:a16="http://schemas.microsoft.com/office/drawing/2014/main" id="{D65AE51B-1534-5230-4A72-D7AF9FE6946B}"/>
                </a:ext>
              </a:extLst>
            </p:cNvPr>
            <p:cNvSpPr/>
            <p:nvPr/>
          </p:nvSpPr>
          <p:spPr>
            <a:xfrm flipH="1">
              <a:off x="7650634" y="2777871"/>
              <a:ext cx="150536" cy="88847"/>
            </a:xfrm>
            <a:custGeom>
              <a:avLst/>
              <a:gdLst/>
              <a:ahLst/>
              <a:cxnLst/>
              <a:rect l="l" t="t" r="r" b="b"/>
              <a:pathLst>
                <a:path w="5371" h="3170" extrusionOk="0">
                  <a:moveTo>
                    <a:pt x="1602" y="0"/>
                  </a:moveTo>
                  <a:lnTo>
                    <a:pt x="0" y="734"/>
                  </a:lnTo>
                  <a:cubicBezTo>
                    <a:pt x="167" y="2302"/>
                    <a:pt x="2435" y="3169"/>
                    <a:pt x="2435" y="3169"/>
                  </a:cubicBezTo>
                  <a:lnTo>
                    <a:pt x="5371" y="601"/>
                  </a:lnTo>
                  <a:lnTo>
                    <a:pt x="160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a:extLst>
                <a:ext uri="{FF2B5EF4-FFF2-40B4-BE49-F238E27FC236}">
                  <a16:creationId xmlns:a16="http://schemas.microsoft.com/office/drawing/2014/main" id="{D57281C4-4DFF-7372-5761-F986540F1343}"/>
                </a:ext>
              </a:extLst>
            </p:cNvPr>
            <p:cNvSpPr/>
            <p:nvPr/>
          </p:nvSpPr>
          <p:spPr>
            <a:xfrm flipH="1">
              <a:off x="7717452" y="2765230"/>
              <a:ext cx="53813" cy="40836"/>
            </a:xfrm>
            <a:custGeom>
              <a:avLst/>
              <a:gdLst/>
              <a:ahLst/>
              <a:cxnLst/>
              <a:rect l="l" t="t" r="r" b="b"/>
              <a:pathLst>
                <a:path w="1920" h="1457" extrusionOk="0">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a:extLst>
                <a:ext uri="{FF2B5EF4-FFF2-40B4-BE49-F238E27FC236}">
                  <a16:creationId xmlns:a16="http://schemas.microsoft.com/office/drawing/2014/main" id="{41ECE584-6D53-75FF-C82E-438787572244}"/>
                </a:ext>
              </a:extLst>
            </p:cNvPr>
            <p:cNvSpPr/>
            <p:nvPr/>
          </p:nvSpPr>
          <p:spPr>
            <a:xfrm flipH="1">
              <a:off x="7736623" y="2773134"/>
              <a:ext cx="71106" cy="44031"/>
            </a:xfrm>
            <a:custGeom>
              <a:avLst/>
              <a:gdLst/>
              <a:ahLst/>
              <a:cxnLst/>
              <a:rect l="l" t="t" r="r" b="b"/>
              <a:pathLst>
                <a:path w="2537" h="1571" extrusionOk="0">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a:extLst>
                <a:ext uri="{FF2B5EF4-FFF2-40B4-BE49-F238E27FC236}">
                  <a16:creationId xmlns:a16="http://schemas.microsoft.com/office/drawing/2014/main" id="{CAE29CA3-BF74-729D-1CD6-72E452FB43AD}"/>
                </a:ext>
              </a:extLst>
            </p:cNvPr>
            <p:cNvSpPr/>
            <p:nvPr/>
          </p:nvSpPr>
          <p:spPr>
            <a:xfrm flipH="1">
              <a:off x="7604388" y="2794687"/>
              <a:ext cx="130916" cy="115277"/>
            </a:xfrm>
            <a:custGeom>
              <a:avLst/>
              <a:gdLst/>
              <a:ahLst/>
              <a:cxnLst/>
              <a:rect l="l" t="t" r="r" b="b"/>
              <a:pathLst>
                <a:path w="4671" h="4113" extrusionOk="0">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a:extLst>
                <a:ext uri="{FF2B5EF4-FFF2-40B4-BE49-F238E27FC236}">
                  <a16:creationId xmlns:a16="http://schemas.microsoft.com/office/drawing/2014/main" id="{CDA928F4-41BA-BEE5-B22B-F394F950A9DE}"/>
                </a:ext>
              </a:extLst>
            </p:cNvPr>
            <p:cNvSpPr/>
            <p:nvPr/>
          </p:nvSpPr>
          <p:spPr>
            <a:xfrm flipH="1">
              <a:off x="8123234" y="4872674"/>
              <a:ext cx="248240" cy="145351"/>
            </a:xfrm>
            <a:custGeom>
              <a:avLst/>
              <a:gdLst/>
              <a:ahLst/>
              <a:cxnLst/>
              <a:rect l="l" t="t" r="r" b="b"/>
              <a:pathLst>
                <a:path w="8857" h="5186" extrusionOk="0">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a:extLst>
                <a:ext uri="{FF2B5EF4-FFF2-40B4-BE49-F238E27FC236}">
                  <a16:creationId xmlns:a16="http://schemas.microsoft.com/office/drawing/2014/main" id="{0FE90F48-6C7A-35AC-8D4D-9E50DD67409C}"/>
                </a:ext>
              </a:extLst>
            </p:cNvPr>
            <p:cNvSpPr/>
            <p:nvPr/>
          </p:nvSpPr>
          <p:spPr>
            <a:xfrm flipH="1">
              <a:off x="8425679" y="4925226"/>
              <a:ext cx="194483" cy="91790"/>
            </a:xfrm>
            <a:custGeom>
              <a:avLst/>
              <a:gdLst/>
              <a:ahLst/>
              <a:cxnLst/>
              <a:rect l="l" t="t" r="r" b="b"/>
              <a:pathLst>
                <a:path w="6939" h="3275" extrusionOk="0">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0">
            <a:extLst>
              <a:ext uri="{FF2B5EF4-FFF2-40B4-BE49-F238E27FC236}">
                <a16:creationId xmlns:a16="http://schemas.microsoft.com/office/drawing/2014/main" id="{C87EFA9A-D683-A965-8C87-5682369166C7}"/>
              </a:ext>
            </a:extLst>
          </p:cNvPr>
          <p:cNvSpPr/>
          <p:nvPr/>
        </p:nvSpPr>
        <p:spPr>
          <a:xfrm rot="-10189978" flipH="1">
            <a:off x="4276173" y="1248422"/>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a:extLst>
              <a:ext uri="{FF2B5EF4-FFF2-40B4-BE49-F238E27FC236}">
                <a16:creationId xmlns:a16="http://schemas.microsoft.com/office/drawing/2014/main" id="{051CABC0-EFEF-F2E7-7489-1F11D19B83AD}"/>
              </a:ext>
            </a:extLst>
          </p:cNvPr>
          <p:cNvSpPr/>
          <p:nvPr/>
        </p:nvSpPr>
        <p:spPr>
          <a:xfrm rot="-10189508" flipH="1">
            <a:off x="4640637" y="839847"/>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68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49264-3A54-8A18-2D05-05A291D49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0BBE4-4132-B660-EEAF-E941EB3731DA}"/>
              </a:ext>
            </a:extLst>
          </p:cNvPr>
          <p:cNvSpPr>
            <a:spLocks noGrp="1"/>
          </p:cNvSpPr>
          <p:nvPr>
            <p:ph type="title"/>
          </p:nvPr>
        </p:nvSpPr>
        <p:spPr/>
        <p:txBody>
          <a:bodyPr/>
          <a:lstStyle/>
          <a:p>
            <a:r>
              <a:rPr lang="en-US" dirty="0"/>
              <a:t>What is a Database Schema?</a:t>
            </a:r>
          </a:p>
        </p:txBody>
      </p:sp>
      <p:cxnSp>
        <p:nvCxnSpPr>
          <p:cNvPr id="5" name="Straight Arrow Connector 4">
            <a:extLst>
              <a:ext uri="{FF2B5EF4-FFF2-40B4-BE49-F238E27FC236}">
                <a16:creationId xmlns:a16="http://schemas.microsoft.com/office/drawing/2014/main" id="{003D460F-94A9-5BEB-BF4F-93FF0B4D010F}"/>
              </a:ext>
            </a:extLst>
          </p:cNvPr>
          <p:cNvCxnSpPr/>
          <p:nvPr/>
        </p:nvCxnSpPr>
        <p:spPr>
          <a:xfrm>
            <a:off x="7092000" y="1879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9B8D8BD-311E-7801-862F-AE7D9632EEAB}"/>
              </a:ext>
            </a:extLst>
          </p:cNvPr>
          <p:cNvPicPr>
            <a:picLocks noChangeAspect="1"/>
          </p:cNvPicPr>
          <p:nvPr/>
        </p:nvPicPr>
        <p:blipFill>
          <a:blip r:embed="rId2"/>
          <a:stretch>
            <a:fillRect/>
          </a:stretch>
        </p:blipFill>
        <p:spPr>
          <a:xfrm>
            <a:off x="1227171" y="1705946"/>
            <a:ext cx="6708808" cy="2729006"/>
          </a:xfrm>
          <a:prstGeom prst="rect">
            <a:avLst/>
          </a:prstGeom>
        </p:spPr>
      </p:pic>
      <p:sp>
        <p:nvSpPr>
          <p:cNvPr id="10" name="TextBox 9">
            <a:extLst>
              <a:ext uri="{FF2B5EF4-FFF2-40B4-BE49-F238E27FC236}">
                <a16:creationId xmlns:a16="http://schemas.microsoft.com/office/drawing/2014/main" id="{E3AF31B6-4B9C-99D0-6B79-1176621E4F9B}"/>
              </a:ext>
            </a:extLst>
          </p:cNvPr>
          <p:cNvSpPr txBox="1"/>
          <p:nvPr/>
        </p:nvSpPr>
        <p:spPr>
          <a:xfrm>
            <a:off x="3055355" y="1251711"/>
            <a:ext cx="3052439" cy="307777"/>
          </a:xfrm>
          <a:prstGeom prst="rect">
            <a:avLst/>
          </a:prstGeom>
          <a:noFill/>
        </p:spPr>
        <p:txBody>
          <a:bodyPr wrap="none" rtlCol="0">
            <a:spAutoFit/>
          </a:bodyPr>
          <a:lstStyle/>
          <a:p>
            <a:r>
              <a:rPr lang="en-US" dirty="0">
                <a:solidFill>
                  <a:schemeClr val="bg1"/>
                </a:solidFill>
              </a:rPr>
              <a:t>According to Google AI Overview….</a:t>
            </a:r>
          </a:p>
        </p:txBody>
      </p:sp>
    </p:spTree>
    <p:extLst>
      <p:ext uri="{BB962C8B-B14F-4D97-AF65-F5344CB8AC3E}">
        <p14:creationId xmlns:p14="http://schemas.microsoft.com/office/powerpoint/2010/main" val="2042545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16DBF-E1A0-F330-BE31-4279FCBAC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90C31-14EB-DCBF-1F4D-8BAB4EF0FC0F}"/>
              </a:ext>
            </a:extLst>
          </p:cNvPr>
          <p:cNvSpPr>
            <a:spLocks noGrp="1"/>
          </p:cNvSpPr>
          <p:nvPr>
            <p:ph type="title"/>
          </p:nvPr>
        </p:nvSpPr>
        <p:spPr/>
        <p:txBody>
          <a:bodyPr/>
          <a:lstStyle/>
          <a:p>
            <a:r>
              <a:rPr lang="en-US" dirty="0"/>
              <a:t>Three-Schema Approach</a:t>
            </a:r>
          </a:p>
        </p:txBody>
      </p:sp>
      <p:cxnSp>
        <p:nvCxnSpPr>
          <p:cNvPr id="5" name="Straight Arrow Connector 4">
            <a:extLst>
              <a:ext uri="{FF2B5EF4-FFF2-40B4-BE49-F238E27FC236}">
                <a16:creationId xmlns:a16="http://schemas.microsoft.com/office/drawing/2014/main" id="{1B4712A5-C815-5ACE-AE11-C82B16199237}"/>
              </a:ext>
            </a:extLst>
          </p:cNvPr>
          <p:cNvCxnSpPr/>
          <p:nvPr/>
        </p:nvCxnSpPr>
        <p:spPr>
          <a:xfrm>
            <a:off x="7092000" y="1879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DB7D664-E693-2220-2681-D388F6EDDD99}"/>
              </a:ext>
            </a:extLst>
          </p:cNvPr>
          <p:cNvSpPr txBox="1"/>
          <p:nvPr/>
        </p:nvSpPr>
        <p:spPr>
          <a:xfrm>
            <a:off x="402376" y="1335128"/>
            <a:ext cx="3102824" cy="3323987"/>
          </a:xfrm>
          <a:prstGeom prst="rect">
            <a:avLst/>
          </a:prstGeom>
          <a:noFill/>
        </p:spPr>
        <p:txBody>
          <a:bodyPr wrap="square" rtlCol="0">
            <a:spAutoFit/>
          </a:bodyPr>
          <a:lstStyle/>
          <a:p>
            <a:r>
              <a:rPr lang="en-US" b="1" dirty="0">
                <a:solidFill>
                  <a:schemeClr val="bg1"/>
                </a:solidFill>
              </a:rPr>
              <a:t>External – each one describes part of the database that a particular user group is interested in</a:t>
            </a:r>
            <a:br>
              <a:rPr lang="en-US" b="1" dirty="0">
                <a:solidFill>
                  <a:schemeClr val="bg1"/>
                </a:solidFill>
              </a:rPr>
            </a:br>
            <a:br>
              <a:rPr lang="en-US" b="1" dirty="0">
                <a:solidFill>
                  <a:schemeClr val="bg1"/>
                </a:solidFill>
              </a:rPr>
            </a:br>
            <a:r>
              <a:rPr lang="en-US" b="1" dirty="0">
                <a:solidFill>
                  <a:schemeClr val="bg1"/>
                </a:solidFill>
              </a:rPr>
              <a:t>Conceptual – describes the structure of the whole database including entities, relationships, data types, user operations, and constraints</a:t>
            </a:r>
            <a:br>
              <a:rPr lang="en-US" b="1" dirty="0">
                <a:solidFill>
                  <a:schemeClr val="bg1"/>
                </a:solidFill>
              </a:rPr>
            </a:br>
            <a:br>
              <a:rPr lang="en-US" b="1" dirty="0">
                <a:solidFill>
                  <a:schemeClr val="bg1"/>
                </a:solidFill>
              </a:rPr>
            </a:br>
            <a:r>
              <a:rPr lang="en-US" b="1" dirty="0">
                <a:solidFill>
                  <a:schemeClr val="bg1"/>
                </a:solidFill>
              </a:rPr>
              <a:t>Physical – describes the physical storage structure of the database, i.e. storage medium, exact implementation details</a:t>
            </a:r>
          </a:p>
        </p:txBody>
      </p:sp>
      <p:pic>
        <p:nvPicPr>
          <p:cNvPr id="6" name="Picture 5">
            <a:extLst>
              <a:ext uri="{FF2B5EF4-FFF2-40B4-BE49-F238E27FC236}">
                <a16:creationId xmlns:a16="http://schemas.microsoft.com/office/drawing/2014/main" id="{16FBF6E7-DC26-8607-A2E8-850B12B70FF6}"/>
              </a:ext>
            </a:extLst>
          </p:cNvPr>
          <p:cNvPicPr>
            <a:picLocks noChangeAspect="1"/>
          </p:cNvPicPr>
          <p:nvPr/>
        </p:nvPicPr>
        <p:blipFill>
          <a:blip r:embed="rId3"/>
          <a:stretch>
            <a:fillRect/>
          </a:stretch>
        </p:blipFill>
        <p:spPr>
          <a:xfrm>
            <a:off x="3831772" y="1321835"/>
            <a:ext cx="4813213" cy="3088672"/>
          </a:xfrm>
          <a:prstGeom prst="rect">
            <a:avLst/>
          </a:prstGeom>
        </p:spPr>
      </p:pic>
      <p:sp>
        <p:nvSpPr>
          <p:cNvPr id="7" name="TextBox 6">
            <a:extLst>
              <a:ext uri="{FF2B5EF4-FFF2-40B4-BE49-F238E27FC236}">
                <a16:creationId xmlns:a16="http://schemas.microsoft.com/office/drawing/2014/main" id="{68D11D92-8A53-CAE7-1F9C-8FF60BB58CD7}"/>
              </a:ext>
            </a:extLst>
          </p:cNvPr>
          <p:cNvSpPr txBox="1"/>
          <p:nvPr/>
        </p:nvSpPr>
        <p:spPr>
          <a:xfrm>
            <a:off x="2229809" y="4754466"/>
            <a:ext cx="4403770" cy="307777"/>
          </a:xfrm>
          <a:prstGeom prst="rect">
            <a:avLst/>
          </a:prstGeom>
          <a:noFill/>
        </p:spPr>
        <p:txBody>
          <a:bodyPr wrap="none" rtlCol="0">
            <a:spAutoFit/>
          </a:bodyPr>
          <a:lstStyle/>
          <a:p>
            <a:r>
              <a:rPr lang="en-US" dirty="0">
                <a:solidFill>
                  <a:schemeClr val="bg1"/>
                </a:solidFill>
              </a:rPr>
              <a:t>Other specs may use: conceptual &gt; logical &gt; physical</a:t>
            </a:r>
          </a:p>
        </p:txBody>
      </p:sp>
    </p:spTree>
    <p:extLst>
      <p:ext uri="{BB962C8B-B14F-4D97-AF65-F5344CB8AC3E}">
        <p14:creationId xmlns:p14="http://schemas.microsoft.com/office/powerpoint/2010/main" val="1325012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42E7-3D3F-ED63-E18C-7EA284A7A1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456B3-D8E6-F933-8EDB-9066F354188D}"/>
              </a:ext>
            </a:extLst>
          </p:cNvPr>
          <p:cNvSpPr>
            <a:spLocks noGrp="1"/>
          </p:cNvSpPr>
          <p:nvPr>
            <p:ph type="title"/>
          </p:nvPr>
        </p:nvSpPr>
        <p:spPr/>
        <p:txBody>
          <a:bodyPr/>
          <a:lstStyle/>
          <a:p>
            <a:r>
              <a:rPr lang="en-US" dirty="0"/>
              <a:t>ERD vs UML</a:t>
            </a:r>
          </a:p>
        </p:txBody>
      </p:sp>
      <p:cxnSp>
        <p:nvCxnSpPr>
          <p:cNvPr id="5" name="Straight Arrow Connector 4">
            <a:extLst>
              <a:ext uri="{FF2B5EF4-FFF2-40B4-BE49-F238E27FC236}">
                <a16:creationId xmlns:a16="http://schemas.microsoft.com/office/drawing/2014/main" id="{85026E77-CB8B-A6C2-5192-F264EB106656}"/>
              </a:ext>
            </a:extLst>
          </p:cNvPr>
          <p:cNvCxnSpPr/>
          <p:nvPr/>
        </p:nvCxnSpPr>
        <p:spPr>
          <a:xfrm>
            <a:off x="7092000" y="1879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F8544CE-31E8-4B8F-FA26-110BB0A834BB}"/>
              </a:ext>
            </a:extLst>
          </p:cNvPr>
          <p:cNvSpPr txBox="1"/>
          <p:nvPr/>
        </p:nvSpPr>
        <p:spPr>
          <a:xfrm>
            <a:off x="1137600" y="1327871"/>
            <a:ext cx="3161066" cy="1600438"/>
          </a:xfrm>
          <a:prstGeom prst="rect">
            <a:avLst/>
          </a:prstGeom>
          <a:noFill/>
        </p:spPr>
        <p:txBody>
          <a:bodyPr wrap="square" rtlCol="0">
            <a:spAutoFit/>
          </a:bodyPr>
          <a:lstStyle/>
          <a:p>
            <a:r>
              <a:rPr lang="en-US" b="1" dirty="0">
                <a:solidFill>
                  <a:schemeClr val="bg1"/>
                </a:solidFill>
              </a:rPr>
              <a:t>UML = Unified Modeling Language</a:t>
            </a:r>
          </a:p>
          <a:p>
            <a:endParaRPr lang="en-US" b="1" dirty="0">
              <a:solidFill>
                <a:schemeClr val="bg1"/>
              </a:solidFill>
            </a:endParaRPr>
          </a:p>
          <a:p>
            <a:pPr marL="285750" indent="-285750">
              <a:buClr>
                <a:schemeClr val="bg1"/>
              </a:buClr>
              <a:buFontTx/>
              <a:buChar char="-"/>
            </a:pPr>
            <a:r>
              <a:rPr lang="en-US" dirty="0">
                <a:solidFill>
                  <a:schemeClr val="bg1"/>
                </a:solidFill>
              </a:rPr>
              <a:t>Broad modeling language for software development </a:t>
            </a:r>
          </a:p>
          <a:p>
            <a:pPr marL="285750" indent="-285750">
              <a:buClr>
                <a:schemeClr val="bg1"/>
              </a:buClr>
              <a:buFontTx/>
              <a:buChar char="-"/>
            </a:pPr>
            <a:r>
              <a:rPr lang="en-US" dirty="0">
                <a:solidFill>
                  <a:schemeClr val="bg1"/>
                </a:solidFill>
              </a:rPr>
              <a:t>Includes use case diagrams, class diagrams, deployment diagrams, </a:t>
            </a:r>
            <a:r>
              <a:rPr lang="en-US" dirty="0" err="1">
                <a:solidFill>
                  <a:schemeClr val="bg1"/>
                </a:solidFill>
              </a:rPr>
              <a:t>ect</a:t>
            </a:r>
            <a:r>
              <a:rPr lang="en-US" dirty="0">
                <a:solidFill>
                  <a:schemeClr val="bg1"/>
                </a:solidFill>
              </a:rPr>
              <a:t>. </a:t>
            </a:r>
          </a:p>
        </p:txBody>
      </p:sp>
      <p:sp>
        <p:nvSpPr>
          <p:cNvPr id="4" name="TextBox 3">
            <a:extLst>
              <a:ext uri="{FF2B5EF4-FFF2-40B4-BE49-F238E27FC236}">
                <a16:creationId xmlns:a16="http://schemas.microsoft.com/office/drawing/2014/main" id="{82FA6C22-2C6F-9B73-A385-9C0F3ACE95FA}"/>
              </a:ext>
            </a:extLst>
          </p:cNvPr>
          <p:cNvSpPr txBox="1"/>
          <p:nvPr/>
        </p:nvSpPr>
        <p:spPr>
          <a:xfrm>
            <a:off x="4809715" y="1327871"/>
            <a:ext cx="3161066" cy="1600438"/>
          </a:xfrm>
          <a:prstGeom prst="rect">
            <a:avLst/>
          </a:prstGeom>
          <a:noFill/>
        </p:spPr>
        <p:txBody>
          <a:bodyPr wrap="square" rtlCol="0">
            <a:spAutoFit/>
          </a:bodyPr>
          <a:lstStyle/>
          <a:p>
            <a:r>
              <a:rPr lang="en-US" b="1" dirty="0">
                <a:solidFill>
                  <a:schemeClr val="bg1"/>
                </a:solidFill>
              </a:rPr>
              <a:t>ERD = Entity Relationship Diagram</a:t>
            </a:r>
          </a:p>
          <a:p>
            <a:endParaRPr lang="en-US" b="1" dirty="0">
              <a:solidFill>
                <a:schemeClr val="bg1"/>
              </a:solidFill>
            </a:endParaRPr>
          </a:p>
          <a:p>
            <a:pPr marL="285750" indent="-285750">
              <a:buClr>
                <a:schemeClr val="bg1"/>
              </a:buClr>
              <a:buFontTx/>
              <a:buChar char="-"/>
            </a:pPr>
            <a:r>
              <a:rPr lang="en-US" dirty="0">
                <a:solidFill>
                  <a:schemeClr val="bg1"/>
                </a:solidFill>
              </a:rPr>
              <a:t>Focused on relational database design</a:t>
            </a:r>
          </a:p>
          <a:p>
            <a:pPr marL="285750" indent="-285750">
              <a:buClr>
                <a:schemeClr val="bg1"/>
              </a:buClr>
              <a:buFontTx/>
              <a:buChar char="-"/>
            </a:pPr>
            <a:r>
              <a:rPr lang="en-US" dirty="0">
                <a:solidFill>
                  <a:schemeClr val="bg1"/>
                </a:solidFill>
              </a:rPr>
              <a:t>Part of the conceptual/external stage</a:t>
            </a:r>
          </a:p>
          <a:p>
            <a:pPr marL="285750" indent="-285750">
              <a:buClr>
                <a:schemeClr val="bg1"/>
              </a:buClr>
              <a:buFontTx/>
              <a:buChar char="-"/>
            </a:pPr>
            <a:endParaRPr lang="en-US" dirty="0">
              <a:solidFill>
                <a:schemeClr val="bg1"/>
              </a:solidFill>
            </a:endParaRPr>
          </a:p>
        </p:txBody>
      </p:sp>
    </p:spTree>
    <p:extLst>
      <p:ext uri="{BB962C8B-B14F-4D97-AF65-F5344CB8AC3E}">
        <p14:creationId xmlns:p14="http://schemas.microsoft.com/office/powerpoint/2010/main" val="386313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E2658-987E-AA11-6FE3-B0D1AEEA1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DEC90-7E14-9429-EAF8-5386789720BF}"/>
              </a:ext>
            </a:extLst>
          </p:cNvPr>
          <p:cNvSpPr>
            <a:spLocks noGrp="1"/>
          </p:cNvSpPr>
          <p:nvPr>
            <p:ph type="title"/>
          </p:nvPr>
        </p:nvSpPr>
        <p:spPr/>
        <p:txBody>
          <a:bodyPr/>
          <a:lstStyle/>
          <a:p>
            <a:r>
              <a:rPr lang="en-US" dirty="0"/>
              <a:t>External Level to Conceptual Level </a:t>
            </a:r>
          </a:p>
        </p:txBody>
      </p:sp>
      <p:cxnSp>
        <p:nvCxnSpPr>
          <p:cNvPr id="5" name="Straight Arrow Connector 4">
            <a:extLst>
              <a:ext uri="{FF2B5EF4-FFF2-40B4-BE49-F238E27FC236}">
                <a16:creationId xmlns:a16="http://schemas.microsoft.com/office/drawing/2014/main" id="{E517B0CB-8184-D7CC-EB5E-5DBC4B416A77}"/>
              </a:ext>
            </a:extLst>
          </p:cNvPr>
          <p:cNvCxnSpPr/>
          <p:nvPr/>
        </p:nvCxnSpPr>
        <p:spPr>
          <a:xfrm>
            <a:off x="7092000" y="1879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5A3F578-870D-6F2C-E378-459BA1E757B7}"/>
              </a:ext>
            </a:extLst>
          </p:cNvPr>
          <p:cNvPicPr>
            <a:picLocks noChangeAspect="1"/>
          </p:cNvPicPr>
          <p:nvPr/>
        </p:nvPicPr>
        <p:blipFill>
          <a:blip r:embed="rId3"/>
          <a:stretch>
            <a:fillRect/>
          </a:stretch>
        </p:blipFill>
        <p:spPr>
          <a:xfrm>
            <a:off x="802324" y="1505242"/>
            <a:ext cx="3379755" cy="2983535"/>
          </a:xfrm>
          <a:prstGeom prst="rect">
            <a:avLst/>
          </a:prstGeom>
        </p:spPr>
      </p:pic>
      <p:pic>
        <p:nvPicPr>
          <p:cNvPr id="8" name="Picture 7">
            <a:extLst>
              <a:ext uri="{FF2B5EF4-FFF2-40B4-BE49-F238E27FC236}">
                <a16:creationId xmlns:a16="http://schemas.microsoft.com/office/drawing/2014/main" id="{E676642D-A10D-C9B8-1FDC-719B56A9A1F0}"/>
              </a:ext>
            </a:extLst>
          </p:cNvPr>
          <p:cNvPicPr>
            <a:picLocks noChangeAspect="1"/>
          </p:cNvPicPr>
          <p:nvPr/>
        </p:nvPicPr>
        <p:blipFill>
          <a:blip r:embed="rId4"/>
          <a:stretch>
            <a:fillRect/>
          </a:stretch>
        </p:blipFill>
        <p:spPr>
          <a:xfrm>
            <a:off x="4750387" y="1575293"/>
            <a:ext cx="3964307" cy="2843432"/>
          </a:xfrm>
          <a:prstGeom prst="rect">
            <a:avLst/>
          </a:prstGeom>
        </p:spPr>
      </p:pic>
      <p:sp>
        <p:nvSpPr>
          <p:cNvPr id="9" name="TextBox 8">
            <a:extLst>
              <a:ext uri="{FF2B5EF4-FFF2-40B4-BE49-F238E27FC236}">
                <a16:creationId xmlns:a16="http://schemas.microsoft.com/office/drawing/2014/main" id="{E2D37330-D1CC-5E0F-33A4-896A35AB2CD1}"/>
              </a:ext>
            </a:extLst>
          </p:cNvPr>
          <p:cNvSpPr txBox="1"/>
          <p:nvPr/>
        </p:nvSpPr>
        <p:spPr>
          <a:xfrm>
            <a:off x="1153551" y="1160585"/>
            <a:ext cx="614271" cy="307777"/>
          </a:xfrm>
          <a:prstGeom prst="rect">
            <a:avLst/>
          </a:prstGeom>
          <a:noFill/>
        </p:spPr>
        <p:txBody>
          <a:bodyPr wrap="none" rtlCol="0">
            <a:spAutoFit/>
          </a:bodyPr>
          <a:lstStyle/>
          <a:p>
            <a:r>
              <a:rPr lang="en-US" dirty="0">
                <a:solidFill>
                  <a:schemeClr val="bg1"/>
                </a:solidFill>
              </a:rPr>
              <a:t>ERD:</a:t>
            </a:r>
          </a:p>
        </p:txBody>
      </p:sp>
      <p:sp>
        <p:nvSpPr>
          <p:cNvPr id="10" name="TextBox 9">
            <a:extLst>
              <a:ext uri="{FF2B5EF4-FFF2-40B4-BE49-F238E27FC236}">
                <a16:creationId xmlns:a16="http://schemas.microsoft.com/office/drawing/2014/main" id="{43D31998-2B6C-371E-8A52-F94A9A0751A6}"/>
              </a:ext>
            </a:extLst>
          </p:cNvPr>
          <p:cNvSpPr txBox="1"/>
          <p:nvPr/>
        </p:nvSpPr>
        <p:spPr>
          <a:xfrm>
            <a:off x="4750387" y="1197465"/>
            <a:ext cx="1737976" cy="307777"/>
          </a:xfrm>
          <a:prstGeom prst="rect">
            <a:avLst/>
          </a:prstGeom>
          <a:noFill/>
        </p:spPr>
        <p:txBody>
          <a:bodyPr wrap="none" rtlCol="0">
            <a:spAutoFit/>
          </a:bodyPr>
          <a:lstStyle/>
          <a:p>
            <a:r>
              <a:rPr lang="en-US" dirty="0">
                <a:solidFill>
                  <a:schemeClr val="bg1"/>
                </a:solidFill>
              </a:rPr>
              <a:t>Relational Schema:</a:t>
            </a:r>
          </a:p>
        </p:txBody>
      </p:sp>
    </p:spTree>
    <p:extLst>
      <p:ext uri="{BB962C8B-B14F-4D97-AF65-F5344CB8AC3E}">
        <p14:creationId xmlns:p14="http://schemas.microsoft.com/office/powerpoint/2010/main" val="2465071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9AFA0-4EEF-3B87-62E5-29614DE055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4231F7-0D74-83E1-0FD7-122901C60475}"/>
              </a:ext>
            </a:extLst>
          </p:cNvPr>
          <p:cNvSpPr>
            <a:spLocks noGrp="1"/>
          </p:cNvSpPr>
          <p:nvPr>
            <p:ph type="title"/>
          </p:nvPr>
        </p:nvSpPr>
        <p:spPr/>
        <p:txBody>
          <a:bodyPr/>
          <a:lstStyle/>
          <a:p>
            <a:r>
              <a:rPr lang="en-US" dirty="0"/>
              <a:t>Entity Relationship Diagram</a:t>
            </a:r>
          </a:p>
        </p:txBody>
      </p:sp>
      <p:cxnSp>
        <p:nvCxnSpPr>
          <p:cNvPr id="5" name="Straight Arrow Connector 4">
            <a:extLst>
              <a:ext uri="{FF2B5EF4-FFF2-40B4-BE49-F238E27FC236}">
                <a16:creationId xmlns:a16="http://schemas.microsoft.com/office/drawing/2014/main" id="{09A37418-7173-A810-85E7-EC533396E8EB}"/>
              </a:ext>
            </a:extLst>
          </p:cNvPr>
          <p:cNvCxnSpPr/>
          <p:nvPr/>
        </p:nvCxnSpPr>
        <p:spPr>
          <a:xfrm>
            <a:off x="7227167" y="2125943"/>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C484828-9EFA-46A1-3228-7D14F041B0DD}"/>
              </a:ext>
            </a:extLst>
          </p:cNvPr>
          <p:cNvPicPr>
            <a:picLocks noChangeAspect="1"/>
          </p:cNvPicPr>
          <p:nvPr/>
        </p:nvPicPr>
        <p:blipFill>
          <a:blip r:embed="rId2"/>
          <a:stretch>
            <a:fillRect/>
          </a:stretch>
        </p:blipFill>
        <p:spPr>
          <a:xfrm>
            <a:off x="616962" y="1353386"/>
            <a:ext cx="4165945" cy="3677557"/>
          </a:xfrm>
          <a:prstGeom prst="rect">
            <a:avLst/>
          </a:prstGeom>
        </p:spPr>
      </p:pic>
      <p:sp>
        <p:nvSpPr>
          <p:cNvPr id="3" name="Arrow: Right 2">
            <a:extLst>
              <a:ext uri="{FF2B5EF4-FFF2-40B4-BE49-F238E27FC236}">
                <a16:creationId xmlns:a16="http://schemas.microsoft.com/office/drawing/2014/main" id="{64C39D6D-CD4F-3067-7DFF-FE490113502D}"/>
              </a:ext>
            </a:extLst>
          </p:cNvPr>
          <p:cNvSpPr/>
          <p:nvPr/>
        </p:nvSpPr>
        <p:spPr>
          <a:xfrm flipH="1">
            <a:off x="4713539" y="2045843"/>
            <a:ext cx="403200" cy="2376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7F2E89AE-D2C7-126C-8859-4F462C347DD9}"/>
              </a:ext>
            </a:extLst>
          </p:cNvPr>
          <p:cNvSpPr/>
          <p:nvPr/>
        </p:nvSpPr>
        <p:spPr>
          <a:xfrm flipH="1">
            <a:off x="4644171" y="2345543"/>
            <a:ext cx="472568" cy="2376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A55DA382-30E1-C6CA-73B1-66996394EA5B}"/>
              </a:ext>
            </a:extLst>
          </p:cNvPr>
          <p:cNvSpPr/>
          <p:nvPr/>
        </p:nvSpPr>
        <p:spPr>
          <a:xfrm flipH="1">
            <a:off x="4644171" y="2780572"/>
            <a:ext cx="472568" cy="2376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13C0D1E-4E96-5007-10AA-8697CCAEDD4E}"/>
              </a:ext>
            </a:extLst>
          </p:cNvPr>
          <p:cNvSpPr txBox="1"/>
          <p:nvPr/>
        </p:nvSpPr>
        <p:spPr>
          <a:xfrm>
            <a:off x="5116739" y="1994225"/>
            <a:ext cx="3853940" cy="307777"/>
          </a:xfrm>
          <a:prstGeom prst="rect">
            <a:avLst/>
          </a:prstGeom>
          <a:noFill/>
        </p:spPr>
        <p:txBody>
          <a:bodyPr wrap="none" rtlCol="0">
            <a:spAutoFit/>
          </a:bodyPr>
          <a:lstStyle/>
          <a:p>
            <a:r>
              <a:rPr lang="en-US" dirty="0">
                <a:solidFill>
                  <a:schemeClr val="accent3"/>
                </a:solidFill>
              </a:rPr>
              <a:t>Keys</a:t>
            </a:r>
            <a:r>
              <a:rPr lang="en-US" dirty="0">
                <a:solidFill>
                  <a:schemeClr val="bg1"/>
                </a:solidFill>
              </a:rPr>
              <a:t> are represented as underlined </a:t>
            </a:r>
            <a:r>
              <a:rPr lang="en-US" dirty="0">
                <a:solidFill>
                  <a:schemeClr val="accent3"/>
                </a:solidFill>
              </a:rPr>
              <a:t>attributes</a:t>
            </a:r>
            <a:r>
              <a:rPr lang="en-US" dirty="0">
                <a:solidFill>
                  <a:schemeClr val="bg1"/>
                </a:solidFill>
              </a:rPr>
              <a:t>.</a:t>
            </a:r>
          </a:p>
        </p:txBody>
      </p:sp>
      <p:sp>
        <p:nvSpPr>
          <p:cNvPr id="10" name="TextBox 9">
            <a:extLst>
              <a:ext uri="{FF2B5EF4-FFF2-40B4-BE49-F238E27FC236}">
                <a16:creationId xmlns:a16="http://schemas.microsoft.com/office/drawing/2014/main" id="{3D179EB7-32D5-0A58-5210-A393C72A0B7E}"/>
              </a:ext>
            </a:extLst>
          </p:cNvPr>
          <p:cNvSpPr txBox="1"/>
          <p:nvPr/>
        </p:nvSpPr>
        <p:spPr>
          <a:xfrm>
            <a:off x="5116739" y="2310454"/>
            <a:ext cx="3248005" cy="307777"/>
          </a:xfrm>
          <a:prstGeom prst="rect">
            <a:avLst/>
          </a:prstGeom>
          <a:noFill/>
        </p:spPr>
        <p:txBody>
          <a:bodyPr wrap="none" rtlCol="0">
            <a:spAutoFit/>
          </a:bodyPr>
          <a:lstStyle/>
          <a:p>
            <a:r>
              <a:rPr lang="en-US" dirty="0">
                <a:solidFill>
                  <a:schemeClr val="accent3"/>
                </a:solidFill>
              </a:rPr>
              <a:t>Entities</a:t>
            </a:r>
            <a:r>
              <a:rPr lang="en-US" dirty="0">
                <a:solidFill>
                  <a:schemeClr val="bg1"/>
                </a:solidFill>
              </a:rPr>
              <a:t> are represented as rectangles.</a:t>
            </a:r>
          </a:p>
        </p:txBody>
      </p:sp>
      <p:sp>
        <p:nvSpPr>
          <p:cNvPr id="11" name="TextBox 10">
            <a:extLst>
              <a:ext uri="{FF2B5EF4-FFF2-40B4-BE49-F238E27FC236}">
                <a16:creationId xmlns:a16="http://schemas.microsoft.com/office/drawing/2014/main" id="{3532C67F-5CD1-4765-E35D-61BCD0934D37}"/>
              </a:ext>
            </a:extLst>
          </p:cNvPr>
          <p:cNvSpPr txBox="1"/>
          <p:nvPr/>
        </p:nvSpPr>
        <p:spPr>
          <a:xfrm>
            <a:off x="5111748" y="2733214"/>
            <a:ext cx="3685624" cy="307777"/>
          </a:xfrm>
          <a:prstGeom prst="rect">
            <a:avLst/>
          </a:prstGeom>
          <a:noFill/>
        </p:spPr>
        <p:txBody>
          <a:bodyPr wrap="none" rtlCol="0">
            <a:spAutoFit/>
          </a:bodyPr>
          <a:lstStyle/>
          <a:p>
            <a:r>
              <a:rPr lang="en-US" dirty="0">
                <a:solidFill>
                  <a:schemeClr val="accent3"/>
                </a:solidFill>
              </a:rPr>
              <a:t>Relationships</a:t>
            </a:r>
            <a:r>
              <a:rPr lang="en-US" dirty="0">
                <a:solidFill>
                  <a:schemeClr val="bg1"/>
                </a:solidFill>
              </a:rPr>
              <a:t> are represented as diamonds.</a:t>
            </a:r>
          </a:p>
        </p:txBody>
      </p:sp>
      <p:sp>
        <p:nvSpPr>
          <p:cNvPr id="12" name="TextBox 11">
            <a:extLst>
              <a:ext uri="{FF2B5EF4-FFF2-40B4-BE49-F238E27FC236}">
                <a16:creationId xmlns:a16="http://schemas.microsoft.com/office/drawing/2014/main" id="{D5FF8D4E-3C7D-73C8-D701-FA163CDBE55C}"/>
              </a:ext>
            </a:extLst>
          </p:cNvPr>
          <p:cNvSpPr txBox="1"/>
          <p:nvPr/>
        </p:nvSpPr>
        <p:spPr>
          <a:xfrm>
            <a:off x="5246914" y="3050304"/>
            <a:ext cx="3415291" cy="2246769"/>
          </a:xfrm>
          <a:prstGeom prst="rect">
            <a:avLst/>
          </a:prstGeom>
          <a:noFill/>
        </p:spPr>
        <p:txBody>
          <a:bodyPr wrap="square" rtlCol="0">
            <a:spAutoFit/>
          </a:bodyPr>
          <a:lstStyle/>
          <a:p>
            <a:r>
              <a:rPr lang="en-US" dirty="0">
                <a:solidFill>
                  <a:schemeClr val="bg1"/>
                </a:solidFill>
              </a:rPr>
              <a:t>A </a:t>
            </a:r>
            <a:r>
              <a:rPr lang="en-US" dirty="0">
                <a:solidFill>
                  <a:schemeClr val="accent3"/>
                </a:solidFill>
              </a:rPr>
              <a:t>Key</a:t>
            </a:r>
            <a:r>
              <a:rPr lang="en-US" dirty="0">
                <a:solidFill>
                  <a:schemeClr val="bg1"/>
                </a:solidFill>
              </a:rPr>
              <a:t> must have unique values for each individual </a:t>
            </a:r>
            <a:r>
              <a:rPr lang="en-US" dirty="0">
                <a:solidFill>
                  <a:schemeClr val="accent3"/>
                </a:solidFill>
              </a:rPr>
              <a:t>entity</a:t>
            </a:r>
            <a:r>
              <a:rPr lang="en-US" dirty="0">
                <a:solidFill>
                  <a:schemeClr val="bg1"/>
                </a:solidFill>
              </a:rPr>
              <a:t> within the </a:t>
            </a:r>
            <a:r>
              <a:rPr lang="en-US" dirty="0">
                <a:solidFill>
                  <a:schemeClr val="accent3"/>
                </a:solidFill>
              </a:rPr>
              <a:t>entity set</a:t>
            </a:r>
            <a:r>
              <a:rPr lang="en-US" dirty="0">
                <a:solidFill>
                  <a:schemeClr val="bg1"/>
                </a:solidFill>
              </a:rPr>
              <a:t>. </a:t>
            </a:r>
          </a:p>
          <a:p>
            <a:endParaRPr lang="en-US" dirty="0">
              <a:solidFill>
                <a:schemeClr val="bg1"/>
              </a:solidFill>
            </a:endParaRPr>
          </a:p>
          <a:p>
            <a:pPr marL="285750" indent="-285750">
              <a:buClr>
                <a:schemeClr val="bg1"/>
              </a:buClr>
              <a:buFontTx/>
              <a:buChar char="-"/>
            </a:pPr>
            <a:r>
              <a:rPr lang="en-US" dirty="0">
                <a:solidFill>
                  <a:schemeClr val="bg1"/>
                </a:solidFill>
              </a:rPr>
              <a:t>There can be more than one </a:t>
            </a:r>
            <a:r>
              <a:rPr lang="en-US" dirty="0">
                <a:solidFill>
                  <a:schemeClr val="accent3"/>
                </a:solidFill>
              </a:rPr>
              <a:t>key</a:t>
            </a:r>
            <a:r>
              <a:rPr lang="en-US" dirty="0">
                <a:solidFill>
                  <a:schemeClr val="bg1"/>
                </a:solidFill>
              </a:rPr>
              <a:t> at a time.</a:t>
            </a:r>
          </a:p>
          <a:p>
            <a:pPr marL="285750" indent="-285750">
              <a:buClr>
                <a:schemeClr val="bg1"/>
              </a:buClr>
              <a:buFontTx/>
              <a:buChar char="-"/>
            </a:pPr>
            <a:r>
              <a:rPr lang="en-US" dirty="0">
                <a:solidFill>
                  <a:schemeClr val="accent3"/>
                </a:solidFill>
              </a:rPr>
              <a:t>Composite attributes </a:t>
            </a:r>
            <a:r>
              <a:rPr lang="en-US" dirty="0">
                <a:solidFill>
                  <a:schemeClr val="bg1"/>
                </a:solidFill>
              </a:rPr>
              <a:t>can make a key. i.e. a state + Drivers License #</a:t>
            </a:r>
          </a:p>
          <a:p>
            <a:pPr marL="285750" indent="-285750">
              <a:buClr>
                <a:schemeClr val="bg1"/>
              </a:buClr>
              <a:buFontTx/>
              <a:buChar char="-"/>
            </a:pPr>
            <a:r>
              <a:rPr lang="en-US" dirty="0">
                <a:solidFill>
                  <a:schemeClr val="bg1"/>
                </a:solidFill>
              </a:rPr>
              <a:t>An entity may have NO KEY, these are called </a:t>
            </a:r>
            <a:r>
              <a:rPr lang="en-US" dirty="0">
                <a:solidFill>
                  <a:schemeClr val="accent3"/>
                </a:solidFill>
              </a:rPr>
              <a:t>weak entity types</a:t>
            </a:r>
            <a:r>
              <a:rPr lang="en-US" dirty="0">
                <a:solidFill>
                  <a:schemeClr val="bg1"/>
                </a:solidFill>
              </a:rPr>
              <a:t>.</a:t>
            </a:r>
          </a:p>
          <a:p>
            <a:pPr marL="285750" indent="-285750">
              <a:buFontTx/>
              <a:buChar char="-"/>
            </a:pPr>
            <a:endParaRPr lang="en-US" dirty="0">
              <a:solidFill>
                <a:schemeClr val="bg1"/>
              </a:solidFill>
            </a:endParaRPr>
          </a:p>
        </p:txBody>
      </p:sp>
      <p:sp>
        <p:nvSpPr>
          <p:cNvPr id="15" name="TextBox 14">
            <a:extLst>
              <a:ext uri="{FF2B5EF4-FFF2-40B4-BE49-F238E27FC236}">
                <a16:creationId xmlns:a16="http://schemas.microsoft.com/office/drawing/2014/main" id="{DA3A5EE9-992A-B390-9B80-0EC7474F2C3F}"/>
              </a:ext>
            </a:extLst>
          </p:cNvPr>
          <p:cNvSpPr txBox="1"/>
          <p:nvPr/>
        </p:nvSpPr>
        <p:spPr>
          <a:xfrm>
            <a:off x="5111748" y="1721215"/>
            <a:ext cx="3045282" cy="307777"/>
          </a:xfrm>
          <a:prstGeom prst="rect">
            <a:avLst/>
          </a:prstGeom>
          <a:noFill/>
        </p:spPr>
        <p:txBody>
          <a:bodyPr wrap="square" rtlCol="0">
            <a:spAutoFit/>
          </a:bodyPr>
          <a:lstStyle/>
          <a:p>
            <a:r>
              <a:rPr lang="en-US" dirty="0">
                <a:solidFill>
                  <a:schemeClr val="accent3"/>
                </a:solidFill>
              </a:rPr>
              <a:t>Attributes</a:t>
            </a:r>
            <a:r>
              <a:rPr lang="en-US" dirty="0">
                <a:solidFill>
                  <a:schemeClr val="bg1"/>
                </a:solidFill>
              </a:rPr>
              <a:t> are represented as ovals.</a:t>
            </a:r>
          </a:p>
        </p:txBody>
      </p:sp>
      <p:sp>
        <p:nvSpPr>
          <p:cNvPr id="16" name="Arrow: Right 15">
            <a:extLst>
              <a:ext uri="{FF2B5EF4-FFF2-40B4-BE49-F238E27FC236}">
                <a16:creationId xmlns:a16="http://schemas.microsoft.com/office/drawing/2014/main" id="{93D6A463-06BF-D950-27E7-3EA68A352574}"/>
              </a:ext>
            </a:extLst>
          </p:cNvPr>
          <p:cNvSpPr/>
          <p:nvPr/>
        </p:nvSpPr>
        <p:spPr>
          <a:xfrm flipH="1">
            <a:off x="4587650" y="1784564"/>
            <a:ext cx="524098" cy="2376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32533F4-3760-5912-DF8E-5CCF2682A67F}"/>
              </a:ext>
            </a:extLst>
          </p:cNvPr>
          <p:cNvSpPr txBox="1"/>
          <p:nvPr/>
        </p:nvSpPr>
        <p:spPr>
          <a:xfrm>
            <a:off x="2722872" y="932217"/>
            <a:ext cx="4384534" cy="307777"/>
          </a:xfrm>
          <a:prstGeom prst="rect">
            <a:avLst/>
          </a:prstGeom>
          <a:noFill/>
        </p:spPr>
        <p:txBody>
          <a:bodyPr wrap="none" rtlCol="0">
            <a:spAutoFit/>
          </a:bodyPr>
          <a:lstStyle/>
          <a:p>
            <a:r>
              <a:rPr lang="en-US" dirty="0">
                <a:solidFill>
                  <a:schemeClr val="bg1"/>
                </a:solidFill>
              </a:rPr>
              <a:t>ERDs describe entities, relationships, and attributes.</a:t>
            </a:r>
          </a:p>
        </p:txBody>
      </p:sp>
    </p:spTree>
    <p:extLst>
      <p:ext uri="{BB962C8B-B14F-4D97-AF65-F5344CB8AC3E}">
        <p14:creationId xmlns:p14="http://schemas.microsoft.com/office/powerpoint/2010/main" val="3586542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A1324-BADD-B76F-4C2A-770D84D23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83905-4043-5D42-60A1-A514CF438844}"/>
              </a:ext>
            </a:extLst>
          </p:cNvPr>
          <p:cNvSpPr>
            <a:spLocks noGrp="1"/>
          </p:cNvSpPr>
          <p:nvPr>
            <p:ph type="title"/>
          </p:nvPr>
        </p:nvSpPr>
        <p:spPr/>
        <p:txBody>
          <a:bodyPr/>
          <a:lstStyle/>
          <a:p>
            <a:r>
              <a:rPr lang="en-US" dirty="0"/>
              <a:t>Entity Relationship Diagram</a:t>
            </a:r>
          </a:p>
        </p:txBody>
      </p:sp>
      <p:cxnSp>
        <p:nvCxnSpPr>
          <p:cNvPr id="5" name="Straight Arrow Connector 4">
            <a:extLst>
              <a:ext uri="{FF2B5EF4-FFF2-40B4-BE49-F238E27FC236}">
                <a16:creationId xmlns:a16="http://schemas.microsoft.com/office/drawing/2014/main" id="{91536A91-14AD-AB79-FBC6-AA1056CB8CBF}"/>
              </a:ext>
            </a:extLst>
          </p:cNvPr>
          <p:cNvCxnSpPr/>
          <p:nvPr/>
        </p:nvCxnSpPr>
        <p:spPr>
          <a:xfrm>
            <a:off x="7092000" y="1879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E6E8BE6-18CB-18AF-2595-3DFA231A1E15}"/>
              </a:ext>
            </a:extLst>
          </p:cNvPr>
          <p:cNvPicPr>
            <a:picLocks noChangeAspect="1"/>
          </p:cNvPicPr>
          <p:nvPr/>
        </p:nvPicPr>
        <p:blipFill>
          <a:blip r:embed="rId2"/>
          <a:stretch>
            <a:fillRect/>
          </a:stretch>
        </p:blipFill>
        <p:spPr>
          <a:xfrm>
            <a:off x="634195" y="1106643"/>
            <a:ext cx="4165945" cy="3677557"/>
          </a:xfrm>
          <a:prstGeom prst="rect">
            <a:avLst/>
          </a:prstGeom>
        </p:spPr>
      </p:pic>
      <p:sp>
        <p:nvSpPr>
          <p:cNvPr id="6" name="TextBox 5">
            <a:extLst>
              <a:ext uri="{FF2B5EF4-FFF2-40B4-BE49-F238E27FC236}">
                <a16:creationId xmlns:a16="http://schemas.microsoft.com/office/drawing/2014/main" id="{0D175B52-95A2-E495-EF6D-2F8809952D7C}"/>
              </a:ext>
            </a:extLst>
          </p:cNvPr>
          <p:cNvSpPr txBox="1"/>
          <p:nvPr/>
        </p:nvSpPr>
        <p:spPr>
          <a:xfrm>
            <a:off x="5029343" y="1106643"/>
            <a:ext cx="3480462" cy="3539430"/>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There are several attribute types:</a:t>
            </a:r>
          </a:p>
          <a:p>
            <a:pPr marL="285750" indent="-285750">
              <a:buClr>
                <a:schemeClr val="bg1"/>
              </a:buClr>
              <a:buFontTx/>
              <a:buChar char="-"/>
            </a:pPr>
            <a:r>
              <a:rPr lang="en-US" dirty="0">
                <a:solidFill>
                  <a:schemeClr val="accent3"/>
                </a:solidFill>
              </a:rPr>
              <a:t>Simple (atomic) attributes </a:t>
            </a:r>
            <a:r>
              <a:rPr lang="en-US" dirty="0">
                <a:solidFill>
                  <a:schemeClr val="bg1"/>
                </a:solidFill>
              </a:rPr>
              <a:t>– data point that can’t be broken down further</a:t>
            </a:r>
          </a:p>
          <a:p>
            <a:pPr marL="285750" indent="-285750">
              <a:buClr>
                <a:schemeClr val="bg1"/>
              </a:buClr>
              <a:buFontTx/>
              <a:buChar char="-"/>
            </a:pPr>
            <a:r>
              <a:rPr lang="en-US" dirty="0">
                <a:solidFill>
                  <a:schemeClr val="accent3"/>
                </a:solidFill>
              </a:rPr>
              <a:t>Composite attributes </a:t>
            </a:r>
            <a:r>
              <a:rPr lang="en-US" dirty="0">
                <a:solidFill>
                  <a:schemeClr val="bg1"/>
                </a:solidFill>
              </a:rPr>
              <a:t>– an address</a:t>
            </a:r>
          </a:p>
          <a:p>
            <a:pPr marL="285750" indent="-285750">
              <a:buClr>
                <a:schemeClr val="bg1"/>
              </a:buClr>
              <a:buFontTx/>
              <a:buChar char="-"/>
            </a:pPr>
            <a:r>
              <a:rPr lang="en-US" dirty="0">
                <a:solidFill>
                  <a:schemeClr val="accent3"/>
                </a:solidFill>
              </a:rPr>
              <a:t>Single-Valued</a:t>
            </a:r>
            <a:r>
              <a:rPr lang="en-US" dirty="0">
                <a:solidFill>
                  <a:schemeClr val="bg1"/>
                </a:solidFill>
              </a:rPr>
              <a:t> – singular value</a:t>
            </a:r>
          </a:p>
          <a:p>
            <a:pPr marL="285750" indent="-285750">
              <a:buClr>
                <a:schemeClr val="bg1"/>
              </a:buClr>
              <a:buFontTx/>
              <a:buChar char="-"/>
            </a:pPr>
            <a:r>
              <a:rPr lang="en-US" dirty="0">
                <a:solidFill>
                  <a:schemeClr val="accent3"/>
                </a:solidFill>
              </a:rPr>
              <a:t>Multi-Valued</a:t>
            </a:r>
            <a:r>
              <a:rPr lang="en-US" dirty="0">
                <a:solidFill>
                  <a:schemeClr val="bg1"/>
                </a:solidFill>
              </a:rPr>
              <a:t> – multiple values in field, e.g. 2-tone cars may have multiple entries in a COLOR field</a:t>
            </a:r>
          </a:p>
          <a:p>
            <a:pPr marL="285750" indent="-285750">
              <a:buClr>
                <a:schemeClr val="bg1"/>
              </a:buClr>
              <a:buFontTx/>
              <a:buChar char="-"/>
            </a:pPr>
            <a:r>
              <a:rPr lang="en-US" dirty="0">
                <a:solidFill>
                  <a:schemeClr val="accent3"/>
                </a:solidFill>
              </a:rPr>
              <a:t>Derived </a:t>
            </a:r>
            <a:r>
              <a:rPr lang="en-US" dirty="0">
                <a:solidFill>
                  <a:schemeClr val="bg1"/>
                </a:solidFill>
              </a:rPr>
              <a:t>– Field that gets its value from other fields; e.g. AGE can be calculated from today’s date + BDAY field.</a:t>
            </a:r>
            <a:endParaRPr lang="en-US" dirty="0">
              <a:solidFill>
                <a:schemeClr val="accent3"/>
              </a:solidFill>
            </a:endParaRPr>
          </a:p>
          <a:p>
            <a:pPr marL="285750" indent="-285750">
              <a:buClr>
                <a:schemeClr val="bg1"/>
              </a:buClr>
              <a:buFontTx/>
              <a:buChar char="-"/>
            </a:pPr>
            <a:r>
              <a:rPr lang="en-US" dirty="0">
                <a:solidFill>
                  <a:schemeClr val="accent3"/>
                </a:solidFill>
              </a:rPr>
              <a:t>Stored </a:t>
            </a:r>
            <a:r>
              <a:rPr lang="en-US" dirty="0">
                <a:solidFill>
                  <a:schemeClr val="bg1"/>
                </a:solidFill>
              </a:rPr>
              <a:t>– Data is stored in database. Contrast to Derived.</a:t>
            </a:r>
            <a:endParaRPr lang="en-US" dirty="0">
              <a:solidFill>
                <a:schemeClr val="accent3"/>
              </a:solidFill>
            </a:endParaRPr>
          </a:p>
          <a:p>
            <a:pPr marL="285750" indent="-285750">
              <a:buClr>
                <a:schemeClr val="bg1"/>
              </a:buClr>
              <a:buFontTx/>
              <a:buChar char="-"/>
            </a:pPr>
            <a:r>
              <a:rPr lang="en-US" dirty="0">
                <a:solidFill>
                  <a:schemeClr val="accent3"/>
                </a:solidFill>
              </a:rPr>
              <a:t>NULL</a:t>
            </a:r>
            <a:r>
              <a:rPr lang="en-US" dirty="0">
                <a:solidFill>
                  <a:schemeClr val="bg1"/>
                </a:solidFill>
              </a:rPr>
              <a:t>- </a:t>
            </a:r>
          </a:p>
        </p:txBody>
      </p:sp>
    </p:spTree>
    <p:extLst>
      <p:ext uri="{BB962C8B-B14F-4D97-AF65-F5344CB8AC3E}">
        <p14:creationId xmlns:p14="http://schemas.microsoft.com/office/powerpoint/2010/main" val="4048161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8"/>
          <p:cNvSpPr txBox="1">
            <a:spLocks noGrp="1"/>
          </p:cNvSpPr>
          <p:nvPr>
            <p:ph type="title" idx="21"/>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304" name="Google Shape;304;p28"/>
          <p:cNvSpPr txBox="1">
            <a:spLocks noGrp="1"/>
          </p:cNvSpPr>
          <p:nvPr>
            <p:ph type="subTitle" idx="1"/>
          </p:nvPr>
        </p:nvSpPr>
        <p:spPr>
          <a:xfrm>
            <a:off x="766622" y="2310939"/>
            <a:ext cx="150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What is a Database?</a:t>
            </a:r>
            <a:endParaRPr sz="1400" dirty="0"/>
          </a:p>
        </p:txBody>
      </p:sp>
      <p:sp>
        <p:nvSpPr>
          <p:cNvPr id="306" name="Google Shape;306;p28"/>
          <p:cNvSpPr txBox="1">
            <a:spLocks noGrp="1"/>
          </p:cNvSpPr>
          <p:nvPr>
            <p:ph type="subTitle" idx="3"/>
          </p:nvPr>
        </p:nvSpPr>
        <p:spPr>
          <a:xfrm>
            <a:off x="2296919" y="2291322"/>
            <a:ext cx="211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SQL Environment Setup</a:t>
            </a:r>
            <a:endParaRPr sz="1400" dirty="0"/>
          </a:p>
        </p:txBody>
      </p:sp>
      <p:sp>
        <p:nvSpPr>
          <p:cNvPr id="307" name="Google Shape;307;p28"/>
          <p:cNvSpPr txBox="1">
            <a:spLocks noGrp="1"/>
          </p:cNvSpPr>
          <p:nvPr>
            <p:ph type="subTitle" idx="4"/>
          </p:nvPr>
        </p:nvSpPr>
        <p:spPr>
          <a:xfrm>
            <a:off x="2276582" y="2743388"/>
            <a:ext cx="2117400" cy="701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200" dirty="0"/>
              <a:t>Database Setup for Development</a:t>
            </a:r>
          </a:p>
          <a:p>
            <a:pPr marL="285750" lvl="0" indent="-285750" algn="l" rtl="0">
              <a:spcBef>
                <a:spcPts val="0"/>
              </a:spcBef>
              <a:spcAft>
                <a:spcPts val="0"/>
              </a:spcAft>
              <a:buFont typeface="Arial" panose="020B0604020202020204" pitchFamily="34" charset="0"/>
              <a:buChar char="•"/>
            </a:pPr>
            <a:r>
              <a:rPr lang="en-US" sz="1200" dirty="0"/>
              <a:t>SQL Starting Commands</a:t>
            </a:r>
          </a:p>
          <a:p>
            <a:pPr marL="285750" lvl="0" indent="-285750" algn="l" rtl="0">
              <a:spcBef>
                <a:spcPts val="0"/>
              </a:spcBef>
              <a:spcAft>
                <a:spcPts val="0"/>
              </a:spcAft>
              <a:buFont typeface="Arial" panose="020B0604020202020204" pitchFamily="34" charset="0"/>
              <a:buChar char="•"/>
            </a:pPr>
            <a:r>
              <a:rPr lang="en-US" sz="1200" dirty="0"/>
              <a:t>SQL Constraints</a:t>
            </a:r>
            <a:endParaRPr sz="1200" dirty="0"/>
          </a:p>
        </p:txBody>
      </p:sp>
      <p:sp>
        <p:nvSpPr>
          <p:cNvPr id="308" name="Google Shape;308;p28"/>
          <p:cNvSpPr txBox="1">
            <a:spLocks noGrp="1"/>
          </p:cNvSpPr>
          <p:nvPr>
            <p:ph type="subTitle" idx="5"/>
          </p:nvPr>
        </p:nvSpPr>
        <p:spPr>
          <a:xfrm>
            <a:off x="4619753" y="2316867"/>
            <a:ext cx="1831163" cy="572700"/>
          </a:xfrm>
          <a:prstGeom prst="rect">
            <a:avLst/>
          </a:prstGeom>
        </p:spPr>
        <p:txBody>
          <a:bodyPr spcFirstLastPara="1" wrap="square" lIns="91425" tIns="91425" rIns="91425" bIns="91425" anchor="t" anchorCtr="0">
            <a:noAutofit/>
          </a:bodyPr>
          <a:lstStyle/>
          <a:p>
            <a:pPr marL="0" indent="0"/>
            <a:r>
              <a:rPr lang="en" sz="1400" dirty="0"/>
              <a:t>Database Design</a:t>
            </a:r>
            <a:endParaRPr sz="1400" dirty="0"/>
          </a:p>
        </p:txBody>
      </p:sp>
      <p:sp>
        <p:nvSpPr>
          <p:cNvPr id="309" name="Google Shape;309;p28"/>
          <p:cNvSpPr txBox="1">
            <a:spLocks noGrp="1"/>
          </p:cNvSpPr>
          <p:nvPr>
            <p:ph type="subTitle" idx="6"/>
          </p:nvPr>
        </p:nvSpPr>
        <p:spPr>
          <a:xfrm>
            <a:off x="4321778" y="2743388"/>
            <a:ext cx="2307135" cy="701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200" dirty="0"/>
              <a:t>What is a Database Schema?</a:t>
            </a:r>
          </a:p>
          <a:p>
            <a:pPr marL="285750" lvl="0" indent="-285750" algn="l" rtl="0">
              <a:spcBef>
                <a:spcPts val="0"/>
              </a:spcBef>
              <a:spcAft>
                <a:spcPts val="0"/>
              </a:spcAft>
              <a:buFont typeface="Arial" panose="020B0604020202020204" pitchFamily="34" charset="0"/>
              <a:buChar char="•"/>
            </a:pPr>
            <a:r>
              <a:rPr lang="en-US" sz="1200" dirty="0"/>
              <a:t>Three-Schema Approach </a:t>
            </a:r>
          </a:p>
          <a:p>
            <a:pPr marL="285750" lvl="0" indent="-285750" algn="l" rtl="0">
              <a:spcBef>
                <a:spcPts val="0"/>
              </a:spcBef>
              <a:spcAft>
                <a:spcPts val="0"/>
              </a:spcAft>
              <a:buFont typeface="Arial" panose="020B0604020202020204" pitchFamily="34" charset="0"/>
              <a:buChar char="•"/>
            </a:pPr>
            <a:r>
              <a:rPr lang="en-US" sz="1200" dirty="0"/>
              <a:t>ERD</a:t>
            </a:r>
          </a:p>
          <a:p>
            <a:pPr marL="285750" lvl="0" indent="-285750" algn="l" rtl="0">
              <a:spcBef>
                <a:spcPts val="0"/>
              </a:spcBef>
              <a:spcAft>
                <a:spcPts val="0"/>
              </a:spcAft>
              <a:buFont typeface="Arial" panose="020B0604020202020204" pitchFamily="34" charset="0"/>
              <a:buChar char="•"/>
            </a:pPr>
            <a:r>
              <a:rPr lang="en-US" sz="1200" dirty="0"/>
              <a:t>Table Relationships </a:t>
            </a:r>
          </a:p>
          <a:p>
            <a:pPr marL="285750" lvl="0" indent="-285750" algn="l" rtl="0">
              <a:spcBef>
                <a:spcPts val="0"/>
              </a:spcBef>
              <a:spcAft>
                <a:spcPts val="0"/>
              </a:spcAft>
              <a:buFont typeface="Arial" panose="020B0604020202020204" pitchFamily="34" charset="0"/>
              <a:buChar char="•"/>
            </a:pPr>
            <a:r>
              <a:rPr lang="en-US" sz="1200" dirty="0"/>
              <a:t>Relationship Constraints</a:t>
            </a:r>
            <a:endParaRPr sz="1200" dirty="0"/>
          </a:p>
        </p:txBody>
      </p:sp>
      <p:sp>
        <p:nvSpPr>
          <p:cNvPr id="316" name="Google Shape;316;p28"/>
          <p:cNvSpPr txBox="1">
            <a:spLocks noGrp="1"/>
          </p:cNvSpPr>
          <p:nvPr>
            <p:ph type="title"/>
          </p:nvPr>
        </p:nvSpPr>
        <p:spPr>
          <a:xfrm>
            <a:off x="964622" y="1919922"/>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17" name="Google Shape;317;p28"/>
          <p:cNvSpPr txBox="1">
            <a:spLocks noGrp="1"/>
          </p:cNvSpPr>
          <p:nvPr>
            <p:ph type="title" idx="16"/>
          </p:nvPr>
        </p:nvSpPr>
        <p:spPr>
          <a:xfrm>
            <a:off x="2780432" y="1919922"/>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8" name="Google Shape;318;p28"/>
          <p:cNvSpPr txBox="1">
            <a:spLocks noGrp="1"/>
          </p:cNvSpPr>
          <p:nvPr>
            <p:ph type="title" idx="17"/>
          </p:nvPr>
        </p:nvSpPr>
        <p:spPr>
          <a:xfrm>
            <a:off x="4920495" y="1919922"/>
            <a:ext cx="1109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0" name="Google Shape;304;p28">
            <a:extLst>
              <a:ext uri="{FF2B5EF4-FFF2-40B4-BE49-F238E27FC236}">
                <a16:creationId xmlns:a16="http://schemas.microsoft.com/office/drawing/2014/main" id="{94557444-5CD2-1064-4AA0-59D857CEA8A1}"/>
              </a:ext>
            </a:extLst>
          </p:cNvPr>
          <p:cNvSpPr txBox="1">
            <a:spLocks/>
          </p:cNvSpPr>
          <p:nvPr/>
        </p:nvSpPr>
        <p:spPr>
          <a:xfrm>
            <a:off x="6499786" y="2254849"/>
            <a:ext cx="2117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1pPr>
            <a:lvl2pPr marL="914400" marR="0" lvl="1"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2pPr>
            <a:lvl3pPr marL="1371600" marR="0" lvl="2"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3pPr>
            <a:lvl4pPr marL="1828800" marR="0" lvl="3"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4pPr>
            <a:lvl5pPr marL="2286000" marR="0" lvl="4"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5pPr>
            <a:lvl6pPr marL="2743200" marR="0" lvl="5"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6pPr>
            <a:lvl7pPr marL="3200400" marR="0" lvl="6"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7pPr>
            <a:lvl8pPr marL="3657600" marR="0" lvl="7"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8pPr>
            <a:lvl9pPr marL="4114800" marR="0" lvl="8" indent="-317500" algn="r" rtl="0">
              <a:lnSpc>
                <a:spcPct val="100000"/>
              </a:lnSpc>
              <a:spcBef>
                <a:spcPts val="0"/>
              </a:spcBef>
              <a:spcAft>
                <a:spcPts val="0"/>
              </a:spcAft>
              <a:buClr>
                <a:schemeClr val="lt1"/>
              </a:buClr>
              <a:buSzPts val="1800"/>
              <a:buFont typeface="Hammersmith One"/>
              <a:buNone/>
              <a:defRPr sz="1800" b="0" i="0" u="none" strike="noStrike" cap="none">
                <a:solidFill>
                  <a:schemeClr val="lt1"/>
                </a:solidFill>
                <a:latin typeface="Hammersmith One"/>
                <a:ea typeface="Hammersmith One"/>
                <a:cs typeface="Hammersmith One"/>
                <a:sym typeface="Hammersmith One"/>
              </a:defRPr>
            </a:lvl9pPr>
          </a:lstStyle>
          <a:p>
            <a:pPr marL="0" indent="0"/>
            <a:r>
              <a:rPr lang="en-US" sz="1400" dirty="0"/>
              <a:t>Database Normalization</a:t>
            </a:r>
          </a:p>
        </p:txBody>
      </p:sp>
      <p:sp>
        <p:nvSpPr>
          <p:cNvPr id="21" name="Google Shape;316;p28">
            <a:extLst>
              <a:ext uri="{FF2B5EF4-FFF2-40B4-BE49-F238E27FC236}">
                <a16:creationId xmlns:a16="http://schemas.microsoft.com/office/drawing/2014/main" id="{AA5EB95D-774A-51BF-C762-3E2005BF9DDF}"/>
              </a:ext>
            </a:extLst>
          </p:cNvPr>
          <p:cNvSpPr txBox="1">
            <a:spLocks/>
          </p:cNvSpPr>
          <p:nvPr/>
        </p:nvSpPr>
        <p:spPr>
          <a:xfrm>
            <a:off x="7003636" y="1939539"/>
            <a:ext cx="11097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000"/>
              <a:buFont typeface="Hammersmith One"/>
              <a:buNone/>
              <a:defRPr sz="2000" b="0" i="0" u="none" strike="noStrike" cap="none">
                <a:solidFill>
                  <a:schemeClr val="accent3"/>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2pPr>
            <a:lvl3pPr marR="0" lvl="2"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3pPr>
            <a:lvl4pPr marR="0" lvl="3"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4pPr>
            <a:lvl5pPr marR="0" lvl="4"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5pPr>
            <a:lvl6pPr marR="0" lvl="5"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6pPr>
            <a:lvl7pPr marR="0" lvl="6"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7pPr>
            <a:lvl8pPr marR="0" lvl="7"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8pPr>
            <a:lvl9pPr marR="0" lvl="8" algn="ctr" rtl="0">
              <a:lnSpc>
                <a:spcPct val="100000"/>
              </a:lnSpc>
              <a:spcBef>
                <a:spcPts val="0"/>
              </a:spcBef>
              <a:spcAft>
                <a:spcPts val="0"/>
              </a:spcAft>
              <a:buClr>
                <a:schemeClr val="accent3"/>
              </a:buClr>
              <a:buSzPts val="2000"/>
              <a:buFont typeface="Arial"/>
              <a:buNone/>
              <a:defRPr sz="2000" b="0" i="0" u="none" strike="noStrike" cap="none">
                <a:solidFill>
                  <a:schemeClr val="accent3"/>
                </a:solidFill>
                <a:latin typeface="Arial"/>
                <a:ea typeface="Arial"/>
                <a:cs typeface="Arial"/>
                <a:sym typeface="Arial"/>
              </a:defRPr>
            </a:lvl9pPr>
          </a:lstStyle>
          <a:p>
            <a:r>
              <a:rPr lang="en" dirty="0"/>
              <a:t>04</a:t>
            </a:r>
          </a:p>
        </p:txBody>
      </p:sp>
      <p:sp>
        <p:nvSpPr>
          <p:cNvPr id="23" name="Google Shape;307;p28">
            <a:extLst>
              <a:ext uri="{FF2B5EF4-FFF2-40B4-BE49-F238E27FC236}">
                <a16:creationId xmlns:a16="http://schemas.microsoft.com/office/drawing/2014/main" id="{A10FE33A-EE6B-3FD0-A92B-CFCB520D6698}"/>
              </a:ext>
            </a:extLst>
          </p:cNvPr>
          <p:cNvSpPr txBox="1">
            <a:spLocks/>
          </p:cNvSpPr>
          <p:nvPr/>
        </p:nvSpPr>
        <p:spPr>
          <a:xfrm>
            <a:off x="6676687" y="2827549"/>
            <a:ext cx="2117400"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1pPr>
            <a:lvl2pPr marL="914400" marR="0" lvl="1"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2pPr>
            <a:lvl3pPr marL="1371600" marR="0" lvl="2"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3pPr>
            <a:lvl4pPr marL="1828800" marR="0" lvl="3"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4pPr>
            <a:lvl5pPr marL="2286000" marR="0" lvl="4"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5pPr>
            <a:lvl6pPr marL="2743200" marR="0" lvl="5"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6pPr>
            <a:lvl7pPr marL="3200400" marR="0" lvl="6" indent="-317500" algn="r" rtl="0">
              <a:lnSpc>
                <a:spcPct val="100000"/>
              </a:lnSpc>
              <a:spcBef>
                <a:spcPts val="0"/>
              </a:spcBef>
              <a:spcAft>
                <a:spcPts val="0"/>
              </a:spcAft>
              <a:buClr>
                <a:schemeClr val="lt1"/>
              </a:buClr>
              <a:buSzPts val="1400"/>
              <a:buFont typeface="Source Sans Pro"/>
              <a:buNone/>
              <a:defRPr sz="1400" b="0" i="0" u="none" strike="noStrike" cap="none">
                <a:solidFill>
                  <a:schemeClr val="lt1"/>
                </a:solidFill>
                <a:latin typeface="Source Sans Pro"/>
                <a:ea typeface="Source Sans Pro"/>
                <a:cs typeface="Source Sans Pro"/>
                <a:sym typeface="Source Sans Pro"/>
              </a:defRPr>
            </a:lvl7pPr>
            <a:lvl8pPr marL="3657600" marR="0" lvl="7" indent="-317500"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317500" algn="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285750" indent="-285750" algn="l">
              <a:buFont typeface="Arial" panose="020B0604020202020204" pitchFamily="34" charset="0"/>
              <a:buChar char="•"/>
            </a:pPr>
            <a:r>
              <a:rPr lang="en-US" dirty="0"/>
              <a:t>1rst</a:t>
            </a:r>
          </a:p>
          <a:p>
            <a:pPr marL="285750" indent="-285750" algn="l">
              <a:buFont typeface="Arial" panose="020B0604020202020204" pitchFamily="34" charset="0"/>
              <a:buChar char="•"/>
            </a:pPr>
            <a:r>
              <a:rPr lang="en-US" dirty="0"/>
              <a:t>2</a:t>
            </a:r>
            <a:r>
              <a:rPr lang="en-US" baseline="30000" dirty="0"/>
              <a:t>nd</a:t>
            </a:r>
            <a:endParaRPr lang="en-US" dirty="0"/>
          </a:p>
          <a:p>
            <a:pPr marL="285750" indent="-285750" algn="l">
              <a:buFont typeface="Arial" panose="020B0604020202020204" pitchFamily="34" charset="0"/>
              <a:buChar char="•"/>
            </a:pPr>
            <a:r>
              <a:rPr lang="en-US" dirty="0"/>
              <a:t>3</a:t>
            </a:r>
            <a:r>
              <a:rPr lang="en-US" baseline="30000" dirty="0"/>
              <a:t>rd</a:t>
            </a:r>
          </a:p>
          <a:p>
            <a:pPr marL="285750" indent="-285750" algn="l">
              <a:buFont typeface="Arial" panose="020B0604020202020204" pitchFamily="34" charset="0"/>
              <a:buChar char="•"/>
            </a:pPr>
            <a:r>
              <a:rPr lang="en-US" baseline="30000" dirty="0"/>
              <a:t>Data Mapping Algorithm</a:t>
            </a:r>
            <a:endParaRPr lang="en-US" dirty="0"/>
          </a:p>
          <a:p>
            <a:pPr marL="285750" indent="-285750" algn="l">
              <a:buFont typeface="Arial" panose="020B0604020202020204" pitchFamily="34" charset="0"/>
              <a:buChar char="•"/>
            </a:pP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ED546-6EF2-3FFA-FD49-C9E79D7BF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504D23-8683-98D0-0F5C-926862A9BD5D}"/>
              </a:ext>
            </a:extLst>
          </p:cNvPr>
          <p:cNvSpPr>
            <a:spLocks noGrp="1"/>
          </p:cNvSpPr>
          <p:nvPr>
            <p:ph type="title"/>
          </p:nvPr>
        </p:nvSpPr>
        <p:spPr/>
        <p:txBody>
          <a:bodyPr/>
          <a:lstStyle/>
          <a:p>
            <a:r>
              <a:rPr lang="en-US" dirty="0"/>
              <a:t>Complex Attributes</a:t>
            </a:r>
          </a:p>
        </p:txBody>
      </p:sp>
      <p:cxnSp>
        <p:nvCxnSpPr>
          <p:cNvPr id="5" name="Straight Arrow Connector 4">
            <a:extLst>
              <a:ext uri="{FF2B5EF4-FFF2-40B4-BE49-F238E27FC236}">
                <a16:creationId xmlns:a16="http://schemas.microsoft.com/office/drawing/2014/main" id="{F1DAD9DE-B5C5-9DAC-6DB9-B4064F7A3C3E}"/>
              </a:ext>
            </a:extLst>
          </p:cNvPr>
          <p:cNvCxnSpPr/>
          <p:nvPr/>
        </p:nvCxnSpPr>
        <p:spPr>
          <a:xfrm>
            <a:off x="7092000" y="1879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9E3A4F-14BB-5482-76F5-907999BC098B}"/>
              </a:ext>
            </a:extLst>
          </p:cNvPr>
          <p:cNvSpPr txBox="1"/>
          <p:nvPr/>
        </p:nvSpPr>
        <p:spPr>
          <a:xfrm>
            <a:off x="713224" y="1879200"/>
            <a:ext cx="8242089" cy="1815882"/>
          </a:xfrm>
          <a:prstGeom prst="rect">
            <a:avLst/>
          </a:prstGeom>
          <a:noFill/>
        </p:spPr>
        <p:txBody>
          <a:bodyPr wrap="square">
            <a:spAutoFit/>
          </a:bodyPr>
          <a:lstStyle/>
          <a:p>
            <a:pPr>
              <a:buClr>
                <a:schemeClr val="bg1"/>
              </a:buClr>
            </a:pPr>
            <a:r>
              <a:rPr lang="en-US" dirty="0">
                <a:solidFill>
                  <a:schemeClr val="accent3"/>
                </a:solidFill>
              </a:rPr>
              <a:t>Complex attributes </a:t>
            </a:r>
            <a:r>
              <a:rPr lang="en-US" dirty="0">
                <a:solidFill>
                  <a:schemeClr val="bg1"/>
                </a:solidFill>
              </a:rPr>
              <a:t>– muti-valued and composite attributes may be nested arbitrarily:</a:t>
            </a:r>
          </a:p>
          <a:p>
            <a:pPr marL="285750" indent="-285750">
              <a:buClr>
                <a:schemeClr val="bg1"/>
              </a:buClr>
              <a:buFontTx/>
              <a:buChar char="-"/>
            </a:pPr>
            <a:endParaRPr lang="en-US" dirty="0">
              <a:solidFill>
                <a:schemeClr val="bg1"/>
              </a:solidFill>
            </a:endParaRPr>
          </a:p>
          <a:p>
            <a:pPr>
              <a:buClr>
                <a:schemeClr val="bg1"/>
              </a:buClr>
            </a:pPr>
            <a:r>
              <a:rPr lang="en-US" dirty="0">
                <a:solidFill>
                  <a:schemeClr val="bg1"/>
                </a:solidFill>
              </a:rPr>
              <a:t>{</a:t>
            </a:r>
          </a:p>
          <a:p>
            <a:pPr>
              <a:buClr>
                <a:schemeClr val="bg1"/>
              </a:buClr>
            </a:pPr>
            <a:r>
              <a:rPr lang="en-US" dirty="0">
                <a:solidFill>
                  <a:schemeClr val="bg1"/>
                </a:solidFill>
              </a:rPr>
              <a:t>	</a:t>
            </a:r>
            <a:r>
              <a:rPr lang="en-US" dirty="0" err="1">
                <a:solidFill>
                  <a:schemeClr val="bg1"/>
                </a:solidFill>
              </a:rPr>
              <a:t>Address_phone</a:t>
            </a:r>
            <a:r>
              <a:rPr lang="en-US" dirty="0">
                <a:solidFill>
                  <a:schemeClr val="bg1"/>
                </a:solidFill>
              </a:rPr>
              <a:t>( </a:t>
            </a:r>
          </a:p>
          <a:p>
            <a:pPr>
              <a:buClr>
                <a:schemeClr val="bg1"/>
              </a:buClr>
            </a:pPr>
            <a:r>
              <a:rPr lang="en-US" dirty="0">
                <a:solidFill>
                  <a:schemeClr val="bg1"/>
                </a:solidFill>
              </a:rPr>
              <a:t>		{Phone(</a:t>
            </a:r>
            <a:r>
              <a:rPr lang="en-US" dirty="0" err="1">
                <a:solidFill>
                  <a:schemeClr val="bg1"/>
                </a:solidFill>
              </a:rPr>
              <a:t>Area_code,Phone_number</a:t>
            </a:r>
            <a:r>
              <a:rPr lang="en-US" dirty="0">
                <a:solidFill>
                  <a:schemeClr val="bg1"/>
                </a:solidFill>
              </a:rPr>
              <a:t>)},</a:t>
            </a:r>
          </a:p>
          <a:p>
            <a:pPr>
              <a:buClr>
                <a:schemeClr val="bg1"/>
              </a:buClr>
            </a:pPr>
            <a:r>
              <a:rPr lang="en-US" dirty="0">
                <a:solidFill>
                  <a:schemeClr val="bg1"/>
                </a:solidFill>
              </a:rPr>
              <a:t>		Address(</a:t>
            </a:r>
            <a:r>
              <a:rPr lang="en-US" dirty="0" err="1">
                <a:solidFill>
                  <a:schemeClr val="bg1"/>
                </a:solidFill>
              </a:rPr>
              <a:t>Street_address</a:t>
            </a:r>
            <a:r>
              <a:rPr lang="en-US" dirty="0">
                <a:solidFill>
                  <a:schemeClr val="bg1"/>
                </a:solidFill>
              </a:rPr>
              <a:t>(</a:t>
            </a:r>
            <a:r>
              <a:rPr lang="en-US" dirty="0" err="1">
                <a:solidFill>
                  <a:schemeClr val="bg1"/>
                </a:solidFill>
              </a:rPr>
              <a:t>Number,Street,Apartment_number</a:t>
            </a:r>
            <a:r>
              <a:rPr lang="en-US" dirty="0">
                <a:solidFill>
                  <a:schemeClr val="bg1"/>
                </a:solidFill>
              </a:rPr>
              <a:t>),</a:t>
            </a:r>
            <a:r>
              <a:rPr lang="en-US" dirty="0" err="1">
                <a:solidFill>
                  <a:schemeClr val="bg1"/>
                </a:solidFill>
              </a:rPr>
              <a:t>City,State,Zip</a:t>
            </a:r>
            <a:r>
              <a:rPr lang="en-US" dirty="0">
                <a:solidFill>
                  <a:schemeClr val="bg1"/>
                </a:solidFill>
              </a:rPr>
              <a:t>) </a:t>
            </a:r>
          </a:p>
          <a:p>
            <a:pPr>
              <a:buClr>
                <a:schemeClr val="bg1"/>
              </a:buClr>
            </a:pPr>
            <a:r>
              <a:rPr lang="en-US" dirty="0">
                <a:solidFill>
                  <a:schemeClr val="bg1"/>
                </a:solidFill>
              </a:rPr>
              <a:t>	)</a:t>
            </a:r>
          </a:p>
          <a:p>
            <a:pPr>
              <a:buClr>
                <a:schemeClr val="bg1"/>
              </a:buClr>
            </a:pPr>
            <a:r>
              <a:rPr lang="en-US" dirty="0">
                <a:solidFill>
                  <a:schemeClr val="bg1"/>
                </a:solidFill>
              </a:rPr>
              <a:t>}</a:t>
            </a:r>
          </a:p>
        </p:txBody>
      </p:sp>
      <p:sp>
        <p:nvSpPr>
          <p:cNvPr id="8" name="TextBox 7">
            <a:extLst>
              <a:ext uri="{FF2B5EF4-FFF2-40B4-BE49-F238E27FC236}">
                <a16:creationId xmlns:a16="http://schemas.microsoft.com/office/drawing/2014/main" id="{52BE93CB-7024-BFD5-A53A-B06A3A573F1C}"/>
              </a:ext>
            </a:extLst>
          </p:cNvPr>
          <p:cNvSpPr txBox="1"/>
          <p:nvPr/>
        </p:nvSpPr>
        <p:spPr>
          <a:xfrm>
            <a:off x="3724829" y="3998685"/>
            <a:ext cx="2218877" cy="523220"/>
          </a:xfrm>
          <a:prstGeom prst="rect">
            <a:avLst/>
          </a:prstGeom>
          <a:noFill/>
        </p:spPr>
        <p:txBody>
          <a:bodyPr wrap="none" rtlCol="0">
            <a:spAutoFit/>
          </a:bodyPr>
          <a:lstStyle/>
          <a:p>
            <a:r>
              <a:rPr lang="en-US" dirty="0">
                <a:solidFill>
                  <a:schemeClr val="accent3"/>
                </a:solidFill>
              </a:rPr>
              <a:t>{} = Multi-Valued Attribute</a:t>
            </a:r>
          </a:p>
          <a:p>
            <a:r>
              <a:rPr lang="en-US" dirty="0">
                <a:solidFill>
                  <a:schemeClr val="accent3"/>
                </a:solidFill>
              </a:rPr>
              <a:t>() = Composite Attribute</a:t>
            </a:r>
          </a:p>
        </p:txBody>
      </p:sp>
    </p:spTree>
    <p:extLst>
      <p:ext uri="{BB962C8B-B14F-4D97-AF65-F5344CB8AC3E}">
        <p14:creationId xmlns:p14="http://schemas.microsoft.com/office/powerpoint/2010/main" val="1217409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DEB22-FCFC-F8FC-9922-1F9D6492A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C78EBD-BB18-C550-0AF1-834E16A2D203}"/>
              </a:ext>
            </a:extLst>
          </p:cNvPr>
          <p:cNvSpPr>
            <a:spLocks noGrp="1"/>
          </p:cNvSpPr>
          <p:nvPr>
            <p:ph type="title"/>
          </p:nvPr>
        </p:nvSpPr>
        <p:spPr/>
        <p:txBody>
          <a:bodyPr/>
          <a:lstStyle/>
          <a:p>
            <a:r>
              <a:rPr lang="en-US" dirty="0"/>
              <a:t>Relationships</a:t>
            </a:r>
          </a:p>
        </p:txBody>
      </p:sp>
      <p:cxnSp>
        <p:nvCxnSpPr>
          <p:cNvPr id="5" name="Straight Arrow Connector 4">
            <a:extLst>
              <a:ext uri="{FF2B5EF4-FFF2-40B4-BE49-F238E27FC236}">
                <a16:creationId xmlns:a16="http://schemas.microsoft.com/office/drawing/2014/main" id="{00B089D0-BFBB-0714-BF2B-9D604F3303B1}"/>
              </a:ext>
            </a:extLst>
          </p:cNvPr>
          <p:cNvCxnSpPr/>
          <p:nvPr/>
        </p:nvCxnSpPr>
        <p:spPr>
          <a:xfrm>
            <a:off x="7161739" y="1326307"/>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BD1F19F-EF31-1ED4-3921-764E3A6FBCCF}"/>
              </a:ext>
            </a:extLst>
          </p:cNvPr>
          <p:cNvPicPr>
            <a:picLocks noChangeAspect="1"/>
          </p:cNvPicPr>
          <p:nvPr/>
        </p:nvPicPr>
        <p:blipFill>
          <a:blip r:embed="rId3"/>
          <a:stretch>
            <a:fillRect/>
          </a:stretch>
        </p:blipFill>
        <p:spPr>
          <a:xfrm>
            <a:off x="570295" y="1403497"/>
            <a:ext cx="3542615" cy="2839627"/>
          </a:xfrm>
          <a:prstGeom prst="rect">
            <a:avLst/>
          </a:prstGeom>
        </p:spPr>
      </p:pic>
      <p:pic>
        <p:nvPicPr>
          <p:cNvPr id="9" name="Picture 8">
            <a:extLst>
              <a:ext uri="{FF2B5EF4-FFF2-40B4-BE49-F238E27FC236}">
                <a16:creationId xmlns:a16="http://schemas.microsoft.com/office/drawing/2014/main" id="{62CFAB63-717D-FF21-FD6B-9CB6748D931C}"/>
              </a:ext>
            </a:extLst>
          </p:cNvPr>
          <p:cNvPicPr>
            <a:picLocks noChangeAspect="1"/>
          </p:cNvPicPr>
          <p:nvPr/>
        </p:nvPicPr>
        <p:blipFill>
          <a:blip r:embed="rId4"/>
          <a:stretch>
            <a:fillRect/>
          </a:stretch>
        </p:blipFill>
        <p:spPr>
          <a:xfrm>
            <a:off x="4907309" y="1403498"/>
            <a:ext cx="3542616" cy="2910006"/>
          </a:xfrm>
          <a:prstGeom prst="rect">
            <a:avLst/>
          </a:prstGeom>
        </p:spPr>
      </p:pic>
      <p:sp>
        <p:nvSpPr>
          <p:cNvPr id="11" name="TextBox 10">
            <a:extLst>
              <a:ext uri="{FF2B5EF4-FFF2-40B4-BE49-F238E27FC236}">
                <a16:creationId xmlns:a16="http://schemas.microsoft.com/office/drawing/2014/main" id="{03A7B2F0-39E4-1BF3-A17F-E4C118C6F674}"/>
              </a:ext>
            </a:extLst>
          </p:cNvPr>
          <p:cNvSpPr txBox="1"/>
          <p:nvPr/>
        </p:nvSpPr>
        <p:spPr>
          <a:xfrm>
            <a:off x="891989" y="1095721"/>
            <a:ext cx="1329210" cy="307777"/>
          </a:xfrm>
          <a:prstGeom prst="rect">
            <a:avLst/>
          </a:prstGeom>
          <a:noFill/>
        </p:spPr>
        <p:txBody>
          <a:bodyPr wrap="none" rtlCol="0">
            <a:spAutoFit/>
          </a:bodyPr>
          <a:lstStyle/>
          <a:p>
            <a:r>
              <a:rPr lang="en-US" dirty="0">
                <a:solidFill>
                  <a:schemeClr val="bg1"/>
                </a:solidFill>
              </a:rPr>
              <a:t>Binary Degree</a:t>
            </a:r>
          </a:p>
        </p:txBody>
      </p:sp>
      <p:sp>
        <p:nvSpPr>
          <p:cNvPr id="12" name="TextBox 11">
            <a:extLst>
              <a:ext uri="{FF2B5EF4-FFF2-40B4-BE49-F238E27FC236}">
                <a16:creationId xmlns:a16="http://schemas.microsoft.com/office/drawing/2014/main" id="{338B9B0E-EC8B-54C6-11C6-3A2AC8180E34}"/>
              </a:ext>
            </a:extLst>
          </p:cNvPr>
          <p:cNvSpPr txBox="1"/>
          <p:nvPr/>
        </p:nvSpPr>
        <p:spPr>
          <a:xfrm>
            <a:off x="5311883" y="1095721"/>
            <a:ext cx="1436612" cy="307777"/>
          </a:xfrm>
          <a:prstGeom prst="rect">
            <a:avLst/>
          </a:prstGeom>
          <a:noFill/>
        </p:spPr>
        <p:txBody>
          <a:bodyPr wrap="none" rtlCol="0">
            <a:spAutoFit/>
          </a:bodyPr>
          <a:lstStyle/>
          <a:p>
            <a:r>
              <a:rPr lang="en-US" dirty="0">
                <a:solidFill>
                  <a:schemeClr val="bg1"/>
                </a:solidFill>
              </a:rPr>
              <a:t>Ternary Degree</a:t>
            </a:r>
          </a:p>
        </p:txBody>
      </p:sp>
      <p:pic>
        <p:nvPicPr>
          <p:cNvPr id="17" name="Picture 16">
            <a:extLst>
              <a:ext uri="{FF2B5EF4-FFF2-40B4-BE49-F238E27FC236}">
                <a16:creationId xmlns:a16="http://schemas.microsoft.com/office/drawing/2014/main" id="{116915AF-2EE7-2ED9-0E6A-20DECB5C0856}"/>
              </a:ext>
            </a:extLst>
          </p:cNvPr>
          <p:cNvPicPr>
            <a:picLocks noChangeAspect="1"/>
          </p:cNvPicPr>
          <p:nvPr/>
        </p:nvPicPr>
        <p:blipFill>
          <a:blip r:embed="rId5"/>
          <a:stretch>
            <a:fillRect/>
          </a:stretch>
        </p:blipFill>
        <p:spPr>
          <a:xfrm>
            <a:off x="490610" y="4160876"/>
            <a:ext cx="3746082" cy="806118"/>
          </a:xfrm>
          <a:prstGeom prst="rect">
            <a:avLst/>
          </a:prstGeom>
        </p:spPr>
      </p:pic>
    </p:spTree>
    <p:extLst>
      <p:ext uri="{BB962C8B-B14F-4D97-AF65-F5344CB8AC3E}">
        <p14:creationId xmlns:p14="http://schemas.microsoft.com/office/powerpoint/2010/main" val="3129829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5443D-DE20-FC9B-1C87-6728DB9FE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88C983-808F-74D8-8CD9-83D253DD3C82}"/>
              </a:ext>
            </a:extLst>
          </p:cNvPr>
          <p:cNvSpPr>
            <a:spLocks noGrp="1"/>
          </p:cNvSpPr>
          <p:nvPr>
            <p:ph type="title"/>
          </p:nvPr>
        </p:nvSpPr>
        <p:spPr/>
        <p:txBody>
          <a:bodyPr/>
          <a:lstStyle/>
          <a:p>
            <a:r>
              <a:rPr lang="en-US" dirty="0"/>
              <a:t>Relationships</a:t>
            </a:r>
          </a:p>
        </p:txBody>
      </p:sp>
      <p:cxnSp>
        <p:nvCxnSpPr>
          <p:cNvPr id="5" name="Straight Arrow Connector 4">
            <a:extLst>
              <a:ext uri="{FF2B5EF4-FFF2-40B4-BE49-F238E27FC236}">
                <a16:creationId xmlns:a16="http://schemas.microsoft.com/office/drawing/2014/main" id="{A89519B3-5C93-83F6-C095-C27B0991A2B8}"/>
              </a:ext>
            </a:extLst>
          </p:cNvPr>
          <p:cNvCxnSpPr/>
          <p:nvPr/>
        </p:nvCxnSpPr>
        <p:spPr>
          <a:xfrm>
            <a:off x="7092000" y="1879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2001474-53DA-5889-4397-06E44D93438F}"/>
              </a:ext>
            </a:extLst>
          </p:cNvPr>
          <p:cNvSpPr txBox="1"/>
          <p:nvPr/>
        </p:nvSpPr>
        <p:spPr>
          <a:xfrm>
            <a:off x="3349549" y="1136418"/>
            <a:ext cx="2444900" cy="307777"/>
          </a:xfrm>
          <a:prstGeom prst="rect">
            <a:avLst/>
          </a:prstGeom>
          <a:noFill/>
        </p:spPr>
        <p:txBody>
          <a:bodyPr wrap="none" rtlCol="0">
            <a:spAutoFit/>
          </a:bodyPr>
          <a:lstStyle/>
          <a:p>
            <a:r>
              <a:rPr lang="en-US" dirty="0">
                <a:solidFill>
                  <a:schemeClr val="bg1"/>
                </a:solidFill>
              </a:rPr>
              <a:t>Recursive(Self) Relationship</a:t>
            </a:r>
          </a:p>
        </p:txBody>
      </p:sp>
      <p:pic>
        <p:nvPicPr>
          <p:cNvPr id="15" name="Picture 14">
            <a:extLst>
              <a:ext uri="{FF2B5EF4-FFF2-40B4-BE49-F238E27FC236}">
                <a16:creationId xmlns:a16="http://schemas.microsoft.com/office/drawing/2014/main" id="{6D8EA165-84DB-05B8-EACA-E7C64DEA4C39}"/>
              </a:ext>
            </a:extLst>
          </p:cNvPr>
          <p:cNvPicPr>
            <a:picLocks noChangeAspect="1"/>
          </p:cNvPicPr>
          <p:nvPr/>
        </p:nvPicPr>
        <p:blipFill>
          <a:blip r:embed="rId3"/>
          <a:stretch>
            <a:fillRect/>
          </a:stretch>
        </p:blipFill>
        <p:spPr>
          <a:xfrm>
            <a:off x="1137600" y="1705937"/>
            <a:ext cx="4050029" cy="3078263"/>
          </a:xfrm>
          <a:prstGeom prst="rect">
            <a:avLst/>
          </a:prstGeom>
        </p:spPr>
      </p:pic>
      <p:pic>
        <p:nvPicPr>
          <p:cNvPr id="6" name="Picture 5">
            <a:extLst>
              <a:ext uri="{FF2B5EF4-FFF2-40B4-BE49-F238E27FC236}">
                <a16:creationId xmlns:a16="http://schemas.microsoft.com/office/drawing/2014/main" id="{6115540E-1EB4-12AA-5D7E-2C22A4AA6DD5}"/>
              </a:ext>
            </a:extLst>
          </p:cNvPr>
          <p:cNvPicPr>
            <a:picLocks noChangeAspect="1"/>
          </p:cNvPicPr>
          <p:nvPr/>
        </p:nvPicPr>
        <p:blipFill>
          <a:blip r:embed="rId4"/>
          <a:stretch>
            <a:fillRect/>
          </a:stretch>
        </p:blipFill>
        <p:spPr>
          <a:xfrm>
            <a:off x="5860319" y="1879200"/>
            <a:ext cx="2993425" cy="2753642"/>
          </a:xfrm>
          <a:prstGeom prst="rect">
            <a:avLst/>
          </a:prstGeom>
        </p:spPr>
      </p:pic>
    </p:spTree>
    <p:extLst>
      <p:ext uri="{BB962C8B-B14F-4D97-AF65-F5344CB8AC3E}">
        <p14:creationId xmlns:p14="http://schemas.microsoft.com/office/powerpoint/2010/main" val="2193891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2D7A3-65B5-14CB-03C2-11D3C72FB7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20A7C6-1C5C-B025-35F0-206E493F48A9}"/>
              </a:ext>
            </a:extLst>
          </p:cNvPr>
          <p:cNvSpPr>
            <a:spLocks noGrp="1"/>
          </p:cNvSpPr>
          <p:nvPr>
            <p:ph type="title"/>
          </p:nvPr>
        </p:nvSpPr>
        <p:spPr>
          <a:xfrm>
            <a:off x="713224" y="212158"/>
            <a:ext cx="7736700" cy="572700"/>
          </a:xfrm>
        </p:spPr>
        <p:txBody>
          <a:bodyPr/>
          <a:lstStyle/>
          <a:p>
            <a:r>
              <a:rPr lang="en-US" dirty="0"/>
              <a:t>Constraints on Binary Relationships</a:t>
            </a:r>
          </a:p>
        </p:txBody>
      </p:sp>
      <p:cxnSp>
        <p:nvCxnSpPr>
          <p:cNvPr id="5" name="Straight Arrow Connector 4">
            <a:extLst>
              <a:ext uri="{FF2B5EF4-FFF2-40B4-BE49-F238E27FC236}">
                <a16:creationId xmlns:a16="http://schemas.microsoft.com/office/drawing/2014/main" id="{6FA283A7-FD5D-937B-6585-5D586C6CD070}"/>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7A96C7E-21DE-4F7E-DD74-49EDBF5894A3}"/>
              </a:ext>
            </a:extLst>
          </p:cNvPr>
          <p:cNvSpPr txBox="1"/>
          <p:nvPr/>
        </p:nvSpPr>
        <p:spPr>
          <a:xfrm>
            <a:off x="3481501" y="907811"/>
            <a:ext cx="1955985" cy="307777"/>
          </a:xfrm>
          <a:prstGeom prst="rect">
            <a:avLst/>
          </a:prstGeom>
          <a:noFill/>
        </p:spPr>
        <p:txBody>
          <a:bodyPr wrap="none" rtlCol="0">
            <a:spAutoFit/>
          </a:bodyPr>
          <a:lstStyle/>
          <a:p>
            <a:r>
              <a:rPr lang="en-US" dirty="0">
                <a:solidFill>
                  <a:schemeClr val="accent3"/>
                </a:solidFill>
              </a:rPr>
              <a:t>Structural Constraints:</a:t>
            </a:r>
          </a:p>
        </p:txBody>
      </p:sp>
      <p:sp>
        <p:nvSpPr>
          <p:cNvPr id="3" name="TextBox 2">
            <a:extLst>
              <a:ext uri="{FF2B5EF4-FFF2-40B4-BE49-F238E27FC236}">
                <a16:creationId xmlns:a16="http://schemas.microsoft.com/office/drawing/2014/main" id="{42111825-8C86-45E0-5361-DFD15A95B8E7}"/>
              </a:ext>
            </a:extLst>
          </p:cNvPr>
          <p:cNvSpPr txBox="1"/>
          <p:nvPr/>
        </p:nvSpPr>
        <p:spPr>
          <a:xfrm>
            <a:off x="1349874" y="1260088"/>
            <a:ext cx="2364750" cy="307777"/>
          </a:xfrm>
          <a:prstGeom prst="rect">
            <a:avLst/>
          </a:prstGeom>
          <a:noFill/>
        </p:spPr>
        <p:txBody>
          <a:bodyPr wrap="none" rtlCol="0">
            <a:spAutoFit/>
          </a:bodyPr>
          <a:lstStyle/>
          <a:p>
            <a:r>
              <a:rPr lang="en-US" dirty="0">
                <a:solidFill>
                  <a:schemeClr val="accent3"/>
                </a:solidFill>
              </a:rPr>
              <a:t>Cardinality Ratio Constraint</a:t>
            </a:r>
          </a:p>
        </p:txBody>
      </p:sp>
      <p:sp>
        <p:nvSpPr>
          <p:cNvPr id="4" name="TextBox 3">
            <a:extLst>
              <a:ext uri="{FF2B5EF4-FFF2-40B4-BE49-F238E27FC236}">
                <a16:creationId xmlns:a16="http://schemas.microsoft.com/office/drawing/2014/main" id="{72BD5436-8F7C-3487-ED9B-091E69CAE6E1}"/>
              </a:ext>
            </a:extLst>
          </p:cNvPr>
          <p:cNvSpPr txBox="1"/>
          <p:nvPr/>
        </p:nvSpPr>
        <p:spPr>
          <a:xfrm>
            <a:off x="4894373" y="1265377"/>
            <a:ext cx="2036135" cy="307777"/>
          </a:xfrm>
          <a:prstGeom prst="rect">
            <a:avLst/>
          </a:prstGeom>
          <a:noFill/>
        </p:spPr>
        <p:txBody>
          <a:bodyPr wrap="none" rtlCol="0">
            <a:spAutoFit/>
          </a:bodyPr>
          <a:lstStyle/>
          <a:p>
            <a:r>
              <a:rPr lang="en-US" dirty="0">
                <a:solidFill>
                  <a:schemeClr val="accent3"/>
                </a:solidFill>
              </a:rPr>
              <a:t>Participation Constraint</a:t>
            </a:r>
          </a:p>
        </p:txBody>
      </p:sp>
      <p:sp>
        <p:nvSpPr>
          <p:cNvPr id="6" name="TextBox 5">
            <a:extLst>
              <a:ext uri="{FF2B5EF4-FFF2-40B4-BE49-F238E27FC236}">
                <a16:creationId xmlns:a16="http://schemas.microsoft.com/office/drawing/2014/main" id="{8C477705-DB26-F940-EFBA-A6EA7D470CEE}"/>
              </a:ext>
            </a:extLst>
          </p:cNvPr>
          <p:cNvSpPr txBox="1"/>
          <p:nvPr/>
        </p:nvSpPr>
        <p:spPr>
          <a:xfrm>
            <a:off x="1206184" y="1567865"/>
            <a:ext cx="2697209" cy="954107"/>
          </a:xfrm>
          <a:prstGeom prst="rect">
            <a:avLst/>
          </a:prstGeom>
          <a:noFill/>
        </p:spPr>
        <p:txBody>
          <a:bodyPr wrap="square" rtlCol="0">
            <a:spAutoFit/>
          </a:bodyPr>
          <a:lstStyle/>
          <a:p>
            <a:r>
              <a:rPr lang="en-US" dirty="0">
                <a:solidFill>
                  <a:schemeClr val="bg1"/>
                </a:solidFill>
              </a:rPr>
              <a:t>Specifies the maximum number of relationship instances that an entity can participate in. Either: </a:t>
            </a:r>
            <a:r>
              <a:rPr lang="en-US" dirty="0">
                <a:solidFill>
                  <a:schemeClr val="accent3"/>
                </a:solidFill>
              </a:rPr>
              <a:t>1:N, N:1, 1:1, M:N</a:t>
            </a:r>
          </a:p>
        </p:txBody>
      </p:sp>
      <p:sp>
        <p:nvSpPr>
          <p:cNvPr id="7" name="TextBox 6">
            <a:extLst>
              <a:ext uri="{FF2B5EF4-FFF2-40B4-BE49-F238E27FC236}">
                <a16:creationId xmlns:a16="http://schemas.microsoft.com/office/drawing/2014/main" id="{6B212802-F876-3FEA-BF55-64E63783AD58}"/>
              </a:ext>
            </a:extLst>
          </p:cNvPr>
          <p:cNvSpPr txBox="1"/>
          <p:nvPr/>
        </p:nvSpPr>
        <p:spPr>
          <a:xfrm>
            <a:off x="4680811" y="1601835"/>
            <a:ext cx="2697209" cy="738664"/>
          </a:xfrm>
          <a:prstGeom prst="rect">
            <a:avLst/>
          </a:prstGeom>
          <a:noFill/>
        </p:spPr>
        <p:txBody>
          <a:bodyPr wrap="square" rtlCol="0">
            <a:spAutoFit/>
          </a:bodyPr>
          <a:lstStyle/>
          <a:p>
            <a:r>
              <a:rPr lang="en-US" dirty="0">
                <a:solidFill>
                  <a:schemeClr val="bg1"/>
                </a:solidFill>
              </a:rPr>
              <a:t>Specifies the minimum number of relationship instances that each entity can participate in.</a:t>
            </a:r>
          </a:p>
        </p:txBody>
      </p:sp>
      <p:pic>
        <p:nvPicPr>
          <p:cNvPr id="9" name="Picture 8">
            <a:extLst>
              <a:ext uri="{FF2B5EF4-FFF2-40B4-BE49-F238E27FC236}">
                <a16:creationId xmlns:a16="http://schemas.microsoft.com/office/drawing/2014/main" id="{EA978ED6-E9F6-6526-95E9-30A410CE25DE}"/>
              </a:ext>
            </a:extLst>
          </p:cNvPr>
          <p:cNvPicPr>
            <a:picLocks noChangeAspect="1"/>
          </p:cNvPicPr>
          <p:nvPr/>
        </p:nvPicPr>
        <p:blipFill>
          <a:blip r:embed="rId3"/>
          <a:stretch>
            <a:fillRect/>
          </a:stretch>
        </p:blipFill>
        <p:spPr>
          <a:xfrm>
            <a:off x="627966" y="3036985"/>
            <a:ext cx="4728470" cy="1017519"/>
          </a:xfrm>
          <a:prstGeom prst="rect">
            <a:avLst/>
          </a:prstGeom>
        </p:spPr>
      </p:pic>
      <p:pic>
        <p:nvPicPr>
          <p:cNvPr id="12" name="Picture 11">
            <a:extLst>
              <a:ext uri="{FF2B5EF4-FFF2-40B4-BE49-F238E27FC236}">
                <a16:creationId xmlns:a16="http://schemas.microsoft.com/office/drawing/2014/main" id="{1B510D1B-4C62-7B90-B935-CF17207E2109}"/>
              </a:ext>
            </a:extLst>
          </p:cNvPr>
          <p:cNvPicPr>
            <a:picLocks noChangeAspect="1"/>
          </p:cNvPicPr>
          <p:nvPr/>
        </p:nvPicPr>
        <p:blipFill>
          <a:blip r:embed="rId4"/>
          <a:stretch>
            <a:fillRect/>
          </a:stretch>
        </p:blipFill>
        <p:spPr>
          <a:xfrm>
            <a:off x="627966" y="4054504"/>
            <a:ext cx="4728470" cy="876838"/>
          </a:xfrm>
          <a:prstGeom prst="rect">
            <a:avLst/>
          </a:prstGeom>
        </p:spPr>
      </p:pic>
      <p:sp>
        <p:nvSpPr>
          <p:cNvPr id="13" name="TextBox 12">
            <a:extLst>
              <a:ext uri="{FF2B5EF4-FFF2-40B4-BE49-F238E27FC236}">
                <a16:creationId xmlns:a16="http://schemas.microsoft.com/office/drawing/2014/main" id="{B1819DDD-E4D2-C22E-78E7-811F16070DFE}"/>
              </a:ext>
            </a:extLst>
          </p:cNvPr>
          <p:cNvSpPr txBox="1"/>
          <p:nvPr/>
        </p:nvSpPr>
        <p:spPr>
          <a:xfrm>
            <a:off x="5356436" y="3165285"/>
            <a:ext cx="3331535" cy="1600438"/>
          </a:xfrm>
          <a:prstGeom prst="rect">
            <a:avLst/>
          </a:prstGeom>
          <a:noFill/>
        </p:spPr>
        <p:txBody>
          <a:bodyPr wrap="square" rtlCol="0">
            <a:spAutoFit/>
          </a:bodyPr>
          <a:lstStyle/>
          <a:p>
            <a:r>
              <a:rPr lang="en-US" dirty="0">
                <a:solidFill>
                  <a:schemeClr val="accent3"/>
                </a:solidFill>
              </a:rPr>
              <a:t>Total Participation </a:t>
            </a:r>
            <a:r>
              <a:rPr lang="en-US" dirty="0">
                <a:solidFill>
                  <a:schemeClr val="bg1"/>
                </a:solidFill>
              </a:rPr>
              <a:t>– Every dept needs 1 or many employees and every employee must have 1 dept. </a:t>
            </a:r>
          </a:p>
          <a:p>
            <a:endParaRPr lang="en-US" dirty="0">
              <a:solidFill>
                <a:schemeClr val="accent3"/>
              </a:solidFill>
            </a:endParaRPr>
          </a:p>
          <a:p>
            <a:r>
              <a:rPr lang="en-US" dirty="0">
                <a:solidFill>
                  <a:schemeClr val="accent3"/>
                </a:solidFill>
              </a:rPr>
              <a:t>Partial Participation </a:t>
            </a:r>
            <a:r>
              <a:rPr lang="en-US" dirty="0">
                <a:solidFill>
                  <a:schemeClr val="bg1"/>
                </a:solidFill>
              </a:rPr>
              <a:t>– 1 employee must manage each department. But every employee need not be a manager. </a:t>
            </a:r>
          </a:p>
        </p:txBody>
      </p:sp>
    </p:spTree>
    <p:extLst>
      <p:ext uri="{BB962C8B-B14F-4D97-AF65-F5344CB8AC3E}">
        <p14:creationId xmlns:p14="http://schemas.microsoft.com/office/powerpoint/2010/main" val="3872803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1C8AB-37A9-D0C4-F624-9CB0A290E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D45EF2-63E8-3DE7-C566-24A1B2E692EC}"/>
              </a:ext>
            </a:extLst>
          </p:cNvPr>
          <p:cNvSpPr>
            <a:spLocks noGrp="1"/>
          </p:cNvSpPr>
          <p:nvPr>
            <p:ph type="title"/>
          </p:nvPr>
        </p:nvSpPr>
        <p:spPr>
          <a:xfrm>
            <a:off x="713224" y="212158"/>
            <a:ext cx="7736700" cy="572700"/>
          </a:xfrm>
        </p:spPr>
        <p:txBody>
          <a:bodyPr/>
          <a:lstStyle/>
          <a:p>
            <a:r>
              <a:rPr lang="en-US" dirty="0"/>
              <a:t>Attributes of Relationship Types</a:t>
            </a:r>
          </a:p>
        </p:txBody>
      </p:sp>
      <p:cxnSp>
        <p:nvCxnSpPr>
          <p:cNvPr id="5" name="Straight Arrow Connector 4">
            <a:extLst>
              <a:ext uri="{FF2B5EF4-FFF2-40B4-BE49-F238E27FC236}">
                <a16:creationId xmlns:a16="http://schemas.microsoft.com/office/drawing/2014/main" id="{E213162F-F451-729E-7FBC-B2BCC1A02411}"/>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C7EC201-E73E-E5BC-484C-42C928329569}"/>
              </a:ext>
            </a:extLst>
          </p:cNvPr>
          <p:cNvSpPr txBox="1"/>
          <p:nvPr/>
        </p:nvSpPr>
        <p:spPr>
          <a:xfrm>
            <a:off x="5394251" y="1300564"/>
            <a:ext cx="2697209" cy="738664"/>
          </a:xfrm>
          <a:prstGeom prst="rect">
            <a:avLst/>
          </a:prstGeom>
          <a:noFill/>
        </p:spPr>
        <p:txBody>
          <a:bodyPr wrap="square" rtlCol="0">
            <a:spAutoFit/>
          </a:bodyPr>
          <a:lstStyle/>
          <a:p>
            <a:r>
              <a:rPr lang="en-US" dirty="0">
                <a:solidFill>
                  <a:schemeClr val="bg1"/>
                </a:solidFill>
              </a:rPr>
              <a:t>In M:N relationships, the attribute MUST be represented on the relationship. </a:t>
            </a:r>
          </a:p>
        </p:txBody>
      </p:sp>
      <p:pic>
        <p:nvPicPr>
          <p:cNvPr id="10" name="Picture 9">
            <a:extLst>
              <a:ext uri="{FF2B5EF4-FFF2-40B4-BE49-F238E27FC236}">
                <a16:creationId xmlns:a16="http://schemas.microsoft.com/office/drawing/2014/main" id="{58DE953D-3F1C-4B22-D41E-BD4F7034FD06}"/>
              </a:ext>
            </a:extLst>
          </p:cNvPr>
          <p:cNvPicPr>
            <a:picLocks noChangeAspect="1"/>
          </p:cNvPicPr>
          <p:nvPr/>
        </p:nvPicPr>
        <p:blipFill>
          <a:blip r:embed="rId3"/>
          <a:stretch>
            <a:fillRect/>
          </a:stretch>
        </p:blipFill>
        <p:spPr>
          <a:xfrm>
            <a:off x="971107" y="933965"/>
            <a:ext cx="4069436" cy="1253618"/>
          </a:xfrm>
          <a:prstGeom prst="rect">
            <a:avLst/>
          </a:prstGeom>
        </p:spPr>
      </p:pic>
      <p:pic>
        <p:nvPicPr>
          <p:cNvPr id="15" name="Picture 14">
            <a:extLst>
              <a:ext uri="{FF2B5EF4-FFF2-40B4-BE49-F238E27FC236}">
                <a16:creationId xmlns:a16="http://schemas.microsoft.com/office/drawing/2014/main" id="{9BAFE6A6-7302-4F9B-F75A-078B373E8111}"/>
              </a:ext>
            </a:extLst>
          </p:cNvPr>
          <p:cNvPicPr>
            <a:picLocks noChangeAspect="1"/>
          </p:cNvPicPr>
          <p:nvPr/>
        </p:nvPicPr>
        <p:blipFill>
          <a:blip r:embed="rId4"/>
          <a:stretch>
            <a:fillRect/>
          </a:stretch>
        </p:blipFill>
        <p:spPr>
          <a:xfrm>
            <a:off x="964016" y="2296983"/>
            <a:ext cx="4069437" cy="1245452"/>
          </a:xfrm>
          <a:prstGeom prst="rect">
            <a:avLst/>
          </a:prstGeom>
        </p:spPr>
      </p:pic>
      <p:sp>
        <p:nvSpPr>
          <p:cNvPr id="16" name="TextBox 15">
            <a:extLst>
              <a:ext uri="{FF2B5EF4-FFF2-40B4-BE49-F238E27FC236}">
                <a16:creationId xmlns:a16="http://schemas.microsoft.com/office/drawing/2014/main" id="{2D5A0433-4D9F-A392-BB2A-4DC9A23C5000}"/>
              </a:ext>
            </a:extLst>
          </p:cNvPr>
          <p:cNvSpPr txBox="1"/>
          <p:nvPr/>
        </p:nvSpPr>
        <p:spPr>
          <a:xfrm>
            <a:off x="5326995" y="2523171"/>
            <a:ext cx="2959312" cy="2246769"/>
          </a:xfrm>
          <a:prstGeom prst="rect">
            <a:avLst/>
          </a:prstGeom>
          <a:noFill/>
        </p:spPr>
        <p:txBody>
          <a:bodyPr wrap="square" rtlCol="0">
            <a:spAutoFit/>
          </a:bodyPr>
          <a:lstStyle/>
          <a:p>
            <a:r>
              <a:rPr lang="en-US" dirty="0">
                <a:solidFill>
                  <a:schemeClr val="bg1"/>
                </a:solidFill>
              </a:rPr>
              <a:t>In 1:1 relationships, the attribute may be migrated to either of the participating entity types. (Total participation side is preferred) </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In 1:N relationships, the attribute may be migrated to the N side of the relationship.  </a:t>
            </a:r>
          </a:p>
        </p:txBody>
      </p:sp>
      <p:pic>
        <p:nvPicPr>
          <p:cNvPr id="18" name="Picture 17">
            <a:extLst>
              <a:ext uri="{FF2B5EF4-FFF2-40B4-BE49-F238E27FC236}">
                <a16:creationId xmlns:a16="http://schemas.microsoft.com/office/drawing/2014/main" id="{9D6DC27D-6417-846E-58D2-DEB2B757023B}"/>
              </a:ext>
            </a:extLst>
          </p:cNvPr>
          <p:cNvPicPr>
            <a:picLocks noChangeAspect="1"/>
          </p:cNvPicPr>
          <p:nvPr/>
        </p:nvPicPr>
        <p:blipFill>
          <a:blip r:embed="rId5"/>
          <a:stretch>
            <a:fillRect/>
          </a:stretch>
        </p:blipFill>
        <p:spPr>
          <a:xfrm>
            <a:off x="971107" y="3651124"/>
            <a:ext cx="4069437" cy="1280218"/>
          </a:xfrm>
          <a:prstGeom prst="rect">
            <a:avLst/>
          </a:prstGeom>
        </p:spPr>
      </p:pic>
    </p:spTree>
    <p:extLst>
      <p:ext uri="{BB962C8B-B14F-4D97-AF65-F5344CB8AC3E}">
        <p14:creationId xmlns:p14="http://schemas.microsoft.com/office/powerpoint/2010/main" val="3972360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E99D8BB9-86E3-9EA6-727D-B37AE35373E9}"/>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FF9320BB-214D-CC52-61FA-A40E9E86508F}"/>
              </a:ext>
            </a:extLst>
          </p:cNvPr>
          <p:cNvSpPr txBox="1">
            <a:spLocks noGrp="1"/>
          </p:cNvSpPr>
          <p:nvPr>
            <p:ph type="ctrTitle"/>
          </p:nvPr>
        </p:nvSpPr>
        <p:spPr>
          <a:xfrm>
            <a:off x="720000" y="2101463"/>
            <a:ext cx="2697900" cy="129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Database Normalization</a:t>
            </a:r>
            <a:endParaRPr sz="2800" dirty="0"/>
          </a:p>
        </p:txBody>
      </p:sp>
      <p:sp>
        <p:nvSpPr>
          <p:cNvPr id="406" name="Google Shape;406;p30">
            <a:extLst>
              <a:ext uri="{FF2B5EF4-FFF2-40B4-BE49-F238E27FC236}">
                <a16:creationId xmlns:a16="http://schemas.microsoft.com/office/drawing/2014/main" id="{CB7588AA-0D2A-6E7C-A7D8-266C08DF36C7}"/>
              </a:ext>
            </a:extLst>
          </p:cNvPr>
          <p:cNvSpPr txBox="1">
            <a:spLocks noGrp="1"/>
          </p:cNvSpPr>
          <p:nvPr>
            <p:ph type="title" idx="2"/>
          </p:nvPr>
        </p:nvSpPr>
        <p:spPr>
          <a:xfrm>
            <a:off x="720000" y="837488"/>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grpSp>
        <p:nvGrpSpPr>
          <p:cNvPr id="407" name="Google Shape;407;p30">
            <a:extLst>
              <a:ext uri="{FF2B5EF4-FFF2-40B4-BE49-F238E27FC236}">
                <a16:creationId xmlns:a16="http://schemas.microsoft.com/office/drawing/2014/main" id="{D62D7005-0354-7CD2-7AFD-4343FF2D2BDE}"/>
              </a:ext>
            </a:extLst>
          </p:cNvPr>
          <p:cNvGrpSpPr/>
          <p:nvPr/>
        </p:nvGrpSpPr>
        <p:grpSpPr>
          <a:xfrm>
            <a:off x="4455820" y="1542185"/>
            <a:ext cx="4005090" cy="3068089"/>
            <a:chOff x="4428901" y="1471229"/>
            <a:chExt cx="4797089" cy="3674798"/>
          </a:xfrm>
        </p:grpSpPr>
        <p:sp>
          <p:nvSpPr>
            <p:cNvPr id="408" name="Google Shape;408;p30">
              <a:extLst>
                <a:ext uri="{FF2B5EF4-FFF2-40B4-BE49-F238E27FC236}">
                  <a16:creationId xmlns:a16="http://schemas.microsoft.com/office/drawing/2014/main" id="{5AB51B84-635D-C00C-2DA8-A03F847B2829}"/>
                </a:ext>
              </a:extLst>
            </p:cNvPr>
            <p:cNvSpPr/>
            <p:nvPr/>
          </p:nvSpPr>
          <p:spPr>
            <a:xfrm flipH="1">
              <a:off x="4428901" y="4806641"/>
              <a:ext cx="306677" cy="2831"/>
            </a:xfrm>
            <a:custGeom>
              <a:avLst/>
              <a:gdLst/>
              <a:ahLst/>
              <a:cxnLst/>
              <a:rect l="l" t="t" r="r" b="b"/>
              <a:pathLst>
                <a:path w="10942" h="101" extrusionOk="0">
                  <a:moveTo>
                    <a:pt x="0" y="0"/>
                  </a:moveTo>
                  <a:lnTo>
                    <a:pt x="0" y="100"/>
                  </a:lnTo>
                  <a:lnTo>
                    <a:pt x="10942" y="100"/>
                  </a:lnTo>
                  <a:lnTo>
                    <a:pt x="1094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a:extLst>
                <a:ext uri="{FF2B5EF4-FFF2-40B4-BE49-F238E27FC236}">
                  <a16:creationId xmlns:a16="http://schemas.microsoft.com/office/drawing/2014/main" id="{76BA5F4A-9A51-26B4-6020-0A2EEFB7F19C}"/>
                </a:ext>
              </a:extLst>
            </p:cNvPr>
            <p:cNvSpPr/>
            <p:nvPr/>
          </p:nvSpPr>
          <p:spPr>
            <a:xfrm flipH="1">
              <a:off x="5518078" y="4768300"/>
              <a:ext cx="399224" cy="3784"/>
            </a:xfrm>
            <a:custGeom>
              <a:avLst/>
              <a:gdLst/>
              <a:ahLst/>
              <a:cxnLst/>
              <a:rect l="l" t="t" r="r" b="b"/>
              <a:pathLst>
                <a:path w="14244" h="135" extrusionOk="0">
                  <a:moveTo>
                    <a:pt x="0" y="1"/>
                  </a:moveTo>
                  <a:lnTo>
                    <a:pt x="0" y="134"/>
                  </a:lnTo>
                  <a:lnTo>
                    <a:pt x="14244" y="134"/>
                  </a:lnTo>
                  <a:lnTo>
                    <a:pt x="1424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a:extLst>
                <a:ext uri="{FF2B5EF4-FFF2-40B4-BE49-F238E27FC236}">
                  <a16:creationId xmlns:a16="http://schemas.microsoft.com/office/drawing/2014/main" id="{4E4483DC-607B-0D9B-B16F-3D42669018CD}"/>
                </a:ext>
              </a:extLst>
            </p:cNvPr>
            <p:cNvSpPr/>
            <p:nvPr/>
          </p:nvSpPr>
          <p:spPr>
            <a:xfrm flipH="1">
              <a:off x="4828097" y="4698175"/>
              <a:ext cx="308555" cy="2831"/>
            </a:xfrm>
            <a:custGeom>
              <a:avLst/>
              <a:gdLst/>
              <a:ahLst/>
              <a:cxnLst/>
              <a:rect l="l" t="t" r="r" b="b"/>
              <a:pathLst>
                <a:path w="11009" h="101" extrusionOk="0">
                  <a:moveTo>
                    <a:pt x="0" y="1"/>
                  </a:moveTo>
                  <a:lnTo>
                    <a:pt x="0" y="101"/>
                  </a:lnTo>
                  <a:lnTo>
                    <a:pt x="11008" y="101"/>
                  </a:lnTo>
                  <a:lnTo>
                    <a:pt x="1100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a:extLst>
                <a:ext uri="{FF2B5EF4-FFF2-40B4-BE49-F238E27FC236}">
                  <a16:creationId xmlns:a16="http://schemas.microsoft.com/office/drawing/2014/main" id="{1B07C92C-FFC7-45C5-D1A5-8E1CBDC5463F}"/>
                </a:ext>
              </a:extLst>
            </p:cNvPr>
            <p:cNvSpPr/>
            <p:nvPr/>
          </p:nvSpPr>
          <p:spPr>
            <a:xfrm flipH="1">
              <a:off x="8391065" y="4717822"/>
              <a:ext cx="504887" cy="2831"/>
            </a:xfrm>
            <a:custGeom>
              <a:avLst/>
              <a:gdLst/>
              <a:ahLst/>
              <a:cxnLst/>
              <a:rect l="l" t="t" r="r" b="b"/>
              <a:pathLst>
                <a:path w="18014" h="101" extrusionOk="0">
                  <a:moveTo>
                    <a:pt x="0" y="0"/>
                  </a:moveTo>
                  <a:lnTo>
                    <a:pt x="0" y="100"/>
                  </a:lnTo>
                  <a:lnTo>
                    <a:pt x="18013" y="100"/>
                  </a:lnTo>
                  <a:lnTo>
                    <a:pt x="180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a:extLst>
                <a:ext uri="{FF2B5EF4-FFF2-40B4-BE49-F238E27FC236}">
                  <a16:creationId xmlns:a16="http://schemas.microsoft.com/office/drawing/2014/main" id="{09C46E00-2B56-4BFE-A553-96F12C417681}"/>
                </a:ext>
              </a:extLst>
            </p:cNvPr>
            <p:cNvSpPr/>
            <p:nvPr/>
          </p:nvSpPr>
          <p:spPr>
            <a:xfrm flipH="1">
              <a:off x="9152110" y="4717822"/>
              <a:ext cx="73880" cy="2831"/>
            </a:xfrm>
            <a:custGeom>
              <a:avLst/>
              <a:gdLst/>
              <a:ahLst/>
              <a:cxnLst/>
              <a:rect l="l" t="t" r="r" b="b"/>
              <a:pathLst>
                <a:path w="2636" h="101" extrusionOk="0">
                  <a:moveTo>
                    <a:pt x="0" y="0"/>
                  </a:moveTo>
                  <a:lnTo>
                    <a:pt x="0" y="100"/>
                  </a:lnTo>
                  <a:lnTo>
                    <a:pt x="2636" y="100"/>
                  </a:lnTo>
                  <a:lnTo>
                    <a:pt x="263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a:extLst>
                <a:ext uri="{FF2B5EF4-FFF2-40B4-BE49-F238E27FC236}">
                  <a16:creationId xmlns:a16="http://schemas.microsoft.com/office/drawing/2014/main" id="{2FB80E0E-2F33-C4CF-1526-17662AA30288}"/>
                </a:ext>
              </a:extLst>
            </p:cNvPr>
            <p:cNvSpPr/>
            <p:nvPr/>
          </p:nvSpPr>
          <p:spPr>
            <a:xfrm flipH="1">
              <a:off x="7493568" y="4767375"/>
              <a:ext cx="657273" cy="2831"/>
            </a:xfrm>
            <a:custGeom>
              <a:avLst/>
              <a:gdLst/>
              <a:ahLst/>
              <a:cxnLst/>
              <a:rect l="l" t="t" r="r" b="b"/>
              <a:pathLst>
                <a:path w="23451" h="101" extrusionOk="0">
                  <a:moveTo>
                    <a:pt x="1" y="0"/>
                  </a:moveTo>
                  <a:lnTo>
                    <a:pt x="1" y="100"/>
                  </a:lnTo>
                  <a:lnTo>
                    <a:pt x="23451" y="100"/>
                  </a:lnTo>
                  <a:lnTo>
                    <a:pt x="2345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051F598A-F58A-0291-362A-5ECC7E0B246C}"/>
                </a:ext>
              </a:extLst>
            </p:cNvPr>
            <p:cNvSpPr/>
            <p:nvPr/>
          </p:nvSpPr>
          <p:spPr>
            <a:xfrm flipH="1">
              <a:off x="5679825" y="3525841"/>
              <a:ext cx="184197" cy="157991"/>
            </a:xfrm>
            <a:custGeom>
              <a:avLst/>
              <a:gdLst/>
              <a:ahLst/>
              <a:cxnLst/>
              <a:rect l="l" t="t" r="r" b="b"/>
              <a:pathLst>
                <a:path w="6572" h="5637" extrusionOk="0">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27E8C7AB-79C9-B605-9962-039345F4ED7F}"/>
                </a:ext>
              </a:extLst>
            </p:cNvPr>
            <p:cNvSpPr/>
            <p:nvPr/>
          </p:nvSpPr>
          <p:spPr>
            <a:xfrm flipH="1">
              <a:off x="6043509" y="3525841"/>
              <a:ext cx="184197" cy="157991"/>
            </a:xfrm>
            <a:custGeom>
              <a:avLst/>
              <a:gdLst/>
              <a:ahLst/>
              <a:cxnLst/>
              <a:rect l="l" t="t" r="r" b="b"/>
              <a:pathLst>
                <a:path w="6572" h="5637" extrusionOk="0">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71878738-254A-D8C7-4197-D079641D7994}"/>
                </a:ext>
              </a:extLst>
            </p:cNvPr>
            <p:cNvSpPr/>
            <p:nvPr/>
          </p:nvSpPr>
          <p:spPr>
            <a:xfrm flipH="1">
              <a:off x="5063696" y="2930004"/>
              <a:ext cx="229097" cy="285152"/>
            </a:xfrm>
            <a:custGeom>
              <a:avLst/>
              <a:gdLst/>
              <a:ahLst/>
              <a:cxnLst/>
              <a:rect l="l" t="t" r="r" b="b"/>
              <a:pathLst>
                <a:path w="8174" h="10174" extrusionOk="0">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D8F9D3B0-30AF-4B21-23B3-E043AC124D92}"/>
                </a:ext>
              </a:extLst>
            </p:cNvPr>
            <p:cNvSpPr/>
            <p:nvPr/>
          </p:nvSpPr>
          <p:spPr>
            <a:xfrm flipH="1">
              <a:off x="4499026" y="4881419"/>
              <a:ext cx="4532495" cy="26460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8AAC2226-B4CF-C443-DA46-C29FD17B8F23}"/>
                </a:ext>
              </a:extLst>
            </p:cNvPr>
            <p:cNvSpPr/>
            <p:nvPr/>
          </p:nvSpPr>
          <p:spPr>
            <a:xfrm flipH="1">
              <a:off x="6243570" y="1795255"/>
              <a:ext cx="342216" cy="3167528"/>
            </a:xfrm>
            <a:custGeom>
              <a:avLst/>
              <a:gdLst/>
              <a:ahLst/>
              <a:cxnLst/>
              <a:rect l="l" t="t" r="r" b="b"/>
              <a:pathLst>
                <a:path w="12210" h="113015" extrusionOk="0">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A923B369-1358-BC2B-1720-4B66231C1E8B}"/>
                </a:ext>
              </a:extLst>
            </p:cNvPr>
            <p:cNvSpPr/>
            <p:nvPr/>
          </p:nvSpPr>
          <p:spPr>
            <a:xfrm flipH="1">
              <a:off x="5922907" y="1795255"/>
              <a:ext cx="342188" cy="3166603"/>
            </a:xfrm>
            <a:custGeom>
              <a:avLst/>
              <a:gdLst/>
              <a:ahLst/>
              <a:cxnLst/>
              <a:rect l="l" t="t" r="r" b="b"/>
              <a:pathLst>
                <a:path w="12209" h="112982" extrusionOk="0">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08D071A4-8236-6E03-6751-F49EFEE3C3C6}"/>
                </a:ext>
              </a:extLst>
            </p:cNvPr>
            <p:cNvSpPr/>
            <p:nvPr/>
          </p:nvSpPr>
          <p:spPr>
            <a:xfrm flipH="1">
              <a:off x="4883255" y="2608641"/>
              <a:ext cx="23403" cy="184197"/>
            </a:xfrm>
            <a:custGeom>
              <a:avLst/>
              <a:gdLst/>
              <a:ahLst/>
              <a:cxnLst/>
              <a:rect l="l" t="t" r="r" b="b"/>
              <a:pathLst>
                <a:path w="835" h="6572" extrusionOk="0">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0A937B66-3E67-5AF9-4D7F-5DADC9A409CA}"/>
                </a:ext>
              </a:extLst>
            </p:cNvPr>
            <p:cNvSpPr/>
            <p:nvPr/>
          </p:nvSpPr>
          <p:spPr>
            <a:xfrm flipH="1">
              <a:off x="4848669" y="2116702"/>
              <a:ext cx="38370" cy="390984"/>
            </a:xfrm>
            <a:custGeom>
              <a:avLst/>
              <a:gdLst/>
              <a:ahLst/>
              <a:cxnLst/>
              <a:rect l="l" t="t" r="r" b="b"/>
              <a:pathLst>
                <a:path w="1369" h="13950" extrusionOk="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84939E06-A2C6-D55E-F6D0-947916077553}"/>
                </a:ext>
              </a:extLst>
            </p:cNvPr>
            <p:cNvSpPr/>
            <p:nvPr/>
          </p:nvSpPr>
          <p:spPr>
            <a:xfrm flipH="1">
              <a:off x="4873978" y="1836399"/>
              <a:ext cx="2862673" cy="2088637"/>
            </a:xfrm>
            <a:custGeom>
              <a:avLst/>
              <a:gdLst/>
              <a:ahLst/>
              <a:cxnLst/>
              <a:rect l="l" t="t" r="r" b="b"/>
              <a:pathLst>
                <a:path w="102138" h="74521" extrusionOk="0">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738C7590-2367-0422-A6C0-11DCB54EE228}"/>
                </a:ext>
              </a:extLst>
            </p:cNvPr>
            <p:cNvSpPr/>
            <p:nvPr/>
          </p:nvSpPr>
          <p:spPr>
            <a:xfrm flipH="1">
              <a:off x="4869297" y="1832643"/>
              <a:ext cx="2872006" cy="2096149"/>
            </a:xfrm>
            <a:custGeom>
              <a:avLst/>
              <a:gdLst/>
              <a:ahLst/>
              <a:cxnLst/>
              <a:rect l="l" t="t" r="r" b="b"/>
              <a:pathLst>
                <a:path w="102471" h="74789" extrusionOk="0">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BACA038-80AE-7A31-36BF-D9F52A637069}"/>
                </a:ext>
              </a:extLst>
            </p:cNvPr>
            <p:cNvSpPr/>
            <p:nvPr/>
          </p:nvSpPr>
          <p:spPr>
            <a:xfrm flipH="1">
              <a:off x="6322103" y="2960610"/>
              <a:ext cx="575937" cy="517107"/>
            </a:xfrm>
            <a:custGeom>
              <a:avLst/>
              <a:gdLst/>
              <a:ahLst/>
              <a:cxnLst/>
              <a:rect l="l" t="t" r="r" b="b"/>
              <a:pathLst>
                <a:path w="20549" h="18450" extrusionOk="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8FE5924C-E4E6-E7DD-62E1-52749BC2AFB2}"/>
                </a:ext>
              </a:extLst>
            </p:cNvPr>
            <p:cNvSpPr/>
            <p:nvPr/>
          </p:nvSpPr>
          <p:spPr>
            <a:xfrm flipH="1">
              <a:off x="6379139" y="3012153"/>
              <a:ext cx="460940" cy="414022"/>
            </a:xfrm>
            <a:custGeom>
              <a:avLst/>
              <a:gdLst/>
              <a:ahLst/>
              <a:cxnLst/>
              <a:rect l="l" t="t" r="r" b="b"/>
              <a:pathLst>
                <a:path w="16446" h="14772" extrusionOk="0">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C738E85C-E259-2234-C5E3-2303DF3093AD}"/>
                </a:ext>
              </a:extLst>
            </p:cNvPr>
            <p:cNvSpPr/>
            <p:nvPr/>
          </p:nvSpPr>
          <p:spPr>
            <a:xfrm flipH="1">
              <a:off x="6437100" y="3064144"/>
              <a:ext cx="345943" cy="310012"/>
            </a:xfrm>
            <a:custGeom>
              <a:avLst/>
              <a:gdLst/>
              <a:ahLst/>
              <a:cxnLst/>
              <a:rect l="l" t="t" r="r" b="b"/>
              <a:pathLst>
                <a:path w="12343" h="11061" extrusionOk="0">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6693CE45-C889-E83A-9ACE-94DF1068E753}"/>
                </a:ext>
              </a:extLst>
            </p:cNvPr>
            <p:cNvSpPr/>
            <p:nvPr/>
          </p:nvSpPr>
          <p:spPr>
            <a:xfrm flipH="1">
              <a:off x="6501619" y="3115378"/>
              <a:ext cx="216877" cy="207572"/>
            </a:xfrm>
            <a:custGeom>
              <a:avLst/>
              <a:gdLst/>
              <a:ahLst/>
              <a:cxnLst/>
              <a:rect l="l" t="t" r="r" b="b"/>
              <a:pathLst>
                <a:path w="7738" h="7406" extrusionOk="0">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158A5D26-F716-35CE-76B1-658324F0AFE1}"/>
                </a:ext>
              </a:extLst>
            </p:cNvPr>
            <p:cNvSpPr/>
            <p:nvPr/>
          </p:nvSpPr>
          <p:spPr>
            <a:xfrm flipH="1">
              <a:off x="6555880" y="3167705"/>
              <a:ext cx="108382" cy="102917"/>
            </a:xfrm>
            <a:custGeom>
              <a:avLst/>
              <a:gdLst/>
              <a:ahLst/>
              <a:cxnLst/>
              <a:rect l="l" t="t" r="r" b="b"/>
              <a:pathLst>
                <a:path w="3867" h="3672" extrusionOk="0">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30A0455-4CAD-4EBC-726B-A81C77A7CFAE}"/>
                </a:ext>
              </a:extLst>
            </p:cNvPr>
            <p:cNvSpPr/>
            <p:nvPr/>
          </p:nvSpPr>
          <p:spPr>
            <a:xfrm flipH="1">
              <a:off x="7090701" y="3072328"/>
              <a:ext cx="432801" cy="529215"/>
            </a:xfrm>
            <a:custGeom>
              <a:avLst/>
              <a:gdLst/>
              <a:ahLst/>
              <a:cxnLst/>
              <a:rect l="l" t="t" r="r" b="b"/>
              <a:pathLst>
                <a:path w="15442" h="18882" extrusionOk="0">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608B0C3-5B5D-22EB-1F2C-C93C59B44ABB}"/>
                </a:ext>
              </a:extLst>
            </p:cNvPr>
            <p:cNvSpPr/>
            <p:nvPr/>
          </p:nvSpPr>
          <p:spPr>
            <a:xfrm flipH="1">
              <a:off x="7180361" y="3246266"/>
              <a:ext cx="271166" cy="421674"/>
            </a:xfrm>
            <a:custGeom>
              <a:avLst/>
              <a:gdLst/>
              <a:ahLst/>
              <a:cxnLst/>
              <a:rect l="l" t="t" r="r" b="b"/>
              <a:pathLst>
                <a:path w="9675" h="15045" extrusionOk="0">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54AC3348-3FF4-526C-7422-42F7DC587222}"/>
                </a:ext>
              </a:extLst>
            </p:cNvPr>
            <p:cNvSpPr/>
            <p:nvPr/>
          </p:nvSpPr>
          <p:spPr>
            <a:xfrm flipH="1">
              <a:off x="7249533" y="3636129"/>
              <a:ext cx="173939" cy="48628"/>
            </a:xfrm>
            <a:custGeom>
              <a:avLst/>
              <a:gdLst/>
              <a:ahLst/>
              <a:cxnLst/>
              <a:rect l="l" t="t" r="r" b="b"/>
              <a:pathLst>
                <a:path w="6206" h="1735" extrusionOk="0">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282A66D1-27E7-0625-34CE-6191C34C4E8D}"/>
                </a:ext>
              </a:extLst>
            </p:cNvPr>
            <p:cNvSpPr/>
            <p:nvPr/>
          </p:nvSpPr>
          <p:spPr>
            <a:xfrm flipH="1">
              <a:off x="7243927" y="3630495"/>
              <a:ext cx="185150" cy="60820"/>
            </a:xfrm>
            <a:custGeom>
              <a:avLst/>
              <a:gdLst/>
              <a:ahLst/>
              <a:cxnLst/>
              <a:rect l="l" t="t" r="r" b="b"/>
              <a:pathLst>
                <a:path w="6606" h="2170" extrusionOk="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38D96BF2-BEDF-1F45-2CA3-9583080EB476}"/>
                </a:ext>
              </a:extLst>
            </p:cNvPr>
            <p:cNvSpPr/>
            <p:nvPr/>
          </p:nvSpPr>
          <p:spPr>
            <a:xfrm flipH="1">
              <a:off x="5463845" y="2614246"/>
              <a:ext cx="190755" cy="196361"/>
            </a:xfrm>
            <a:custGeom>
              <a:avLst/>
              <a:gdLst/>
              <a:ahLst/>
              <a:cxnLst/>
              <a:rect l="l" t="t" r="r" b="b"/>
              <a:pathLst>
                <a:path w="6806" h="7006" extrusionOk="0">
                  <a:moveTo>
                    <a:pt x="2802" y="1"/>
                  </a:moveTo>
                  <a:lnTo>
                    <a:pt x="0" y="1735"/>
                  </a:lnTo>
                  <a:lnTo>
                    <a:pt x="4904" y="7006"/>
                  </a:lnTo>
                  <a:lnTo>
                    <a:pt x="6805" y="4337"/>
                  </a:lnTo>
                  <a:lnTo>
                    <a:pt x="2802"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722DA360-23C9-75ED-9A07-BA90AB86314C}"/>
                </a:ext>
              </a:extLst>
            </p:cNvPr>
            <p:cNvSpPr/>
            <p:nvPr/>
          </p:nvSpPr>
          <p:spPr>
            <a:xfrm flipH="1">
              <a:off x="5478811" y="2631091"/>
              <a:ext cx="160822" cy="161747"/>
            </a:xfrm>
            <a:custGeom>
              <a:avLst/>
              <a:gdLst/>
              <a:ahLst/>
              <a:cxnLst/>
              <a:rect l="l" t="t" r="r" b="b"/>
              <a:pathLst>
                <a:path w="5738" h="5771" extrusionOk="0">
                  <a:moveTo>
                    <a:pt x="3136" y="0"/>
                  </a:moveTo>
                  <a:lnTo>
                    <a:pt x="0" y="2368"/>
                  </a:lnTo>
                  <a:lnTo>
                    <a:pt x="3202" y="5771"/>
                  </a:lnTo>
                  <a:lnTo>
                    <a:pt x="5738" y="2802"/>
                  </a:lnTo>
                  <a:lnTo>
                    <a:pt x="313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E676848B-EDAF-351D-A082-42C411286F27}"/>
                </a:ext>
              </a:extLst>
            </p:cNvPr>
            <p:cNvSpPr/>
            <p:nvPr/>
          </p:nvSpPr>
          <p:spPr>
            <a:xfrm flipH="1">
              <a:off x="5450756" y="2473632"/>
              <a:ext cx="229097" cy="126628"/>
            </a:xfrm>
            <a:custGeom>
              <a:avLst/>
              <a:gdLst/>
              <a:ahLst/>
              <a:cxnLst/>
              <a:rect l="l" t="t" r="r" b="b"/>
              <a:pathLst>
                <a:path w="8174" h="4518" extrusionOk="0">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A05EB720-ADCE-D9B7-F0DC-AFAC7FAF5257}"/>
                </a:ext>
              </a:extLst>
            </p:cNvPr>
            <p:cNvSpPr/>
            <p:nvPr/>
          </p:nvSpPr>
          <p:spPr>
            <a:xfrm flipH="1">
              <a:off x="5291840" y="2619852"/>
              <a:ext cx="164549" cy="219736"/>
            </a:xfrm>
            <a:custGeom>
              <a:avLst/>
              <a:gdLst/>
              <a:ahLst/>
              <a:cxnLst/>
              <a:rect l="l" t="t" r="r" b="b"/>
              <a:pathLst>
                <a:path w="5871" h="7840" extrusionOk="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0">
              <a:extLst>
                <a:ext uri="{FF2B5EF4-FFF2-40B4-BE49-F238E27FC236}">
                  <a16:creationId xmlns:a16="http://schemas.microsoft.com/office/drawing/2014/main" id="{E711FC2A-F3B2-412B-5556-692E330E7E91}"/>
                </a:ext>
              </a:extLst>
            </p:cNvPr>
            <p:cNvSpPr/>
            <p:nvPr/>
          </p:nvSpPr>
          <p:spPr>
            <a:xfrm flipH="1">
              <a:off x="5135699" y="2330243"/>
              <a:ext cx="465621" cy="426382"/>
            </a:xfrm>
            <a:custGeom>
              <a:avLst/>
              <a:gdLst/>
              <a:ahLst/>
              <a:cxnLst/>
              <a:rect l="l" t="t" r="r" b="b"/>
              <a:pathLst>
                <a:path w="16613" h="15213" extrusionOk="0">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a:extLst>
                <a:ext uri="{FF2B5EF4-FFF2-40B4-BE49-F238E27FC236}">
                  <a16:creationId xmlns:a16="http://schemas.microsoft.com/office/drawing/2014/main" id="{B6B0B062-0750-910E-73DE-8FE64AAAD471}"/>
                </a:ext>
              </a:extLst>
            </p:cNvPr>
            <p:cNvSpPr/>
            <p:nvPr/>
          </p:nvSpPr>
          <p:spPr>
            <a:xfrm flipH="1">
              <a:off x="5128215" y="2324638"/>
              <a:ext cx="474954" cy="437369"/>
            </a:xfrm>
            <a:custGeom>
              <a:avLst/>
              <a:gdLst/>
              <a:ahLst/>
              <a:cxnLst/>
              <a:rect l="l" t="t" r="r" b="b"/>
              <a:pathLst>
                <a:path w="16946" h="15605" extrusionOk="0">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a:extLst>
                <a:ext uri="{FF2B5EF4-FFF2-40B4-BE49-F238E27FC236}">
                  <a16:creationId xmlns:a16="http://schemas.microsoft.com/office/drawing/2014/main" id="{AA330B80-1AA0-F58A-74C5-B4E33CEC65E8}"/>
                </a:ext>
              </a:extLst>
            </p:cNvPr>
            <p:cNvSpPr/>
            <p:nvPr/>
          </p:nvSpPr>
          <p:spPr>
            <a:xfrm flipH="1">
              <a:off x="5244137" y="2419427"/>
              <a:ext cx="142015" cy="132234"/>
            </a:xfrm>
            <a:custGeom>
              <a:avLst/>
              <a:gdLst/>
              <a:ahLst/>
              <a:cxnLst/>
              <a:rect l="l" t="t" r="r" b="b"/>
              <a:pathLst>
                <a:path w="5067" h="4718" extrusionOk="0">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a:extLst>
                <a:ext uri="{FF2B5EF4-FFF2-40B4-BE49-F238E27FC236}">
                  <a16:creationId xmlns:a16="http://schemas.microsoft.com/office/drawing/2014/main" id="{9F86AD56-E7EB-7538-EBDF-3158BE48101A}"/>
                </a:ext>
              </a:extLst>
            </p:cNvPr>
            <p:cNvSpPr/>
            <p:nvPr/>
          </p:nvSpPr>
          <p:spPr>
            <a:xfrm flipH="1">
              <a:off x="5267512" y="2440756"/>
              <a:ext cx="98348" cy="91286"/>
            </a:xfrm>
            <a:custGeom>
              <a:avLst/>
              <a:gdLst/>
              <a:ahLst/>
              <a:cxnLst/>
              <a:rect l="l" t="t" r="r" b="b"/>
              <a:pathLst>
                <a:path w="3509" h="3257" extrusionOk="0">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a:extLst>
                <a:ext uri="{FF2B5EF4-FFF2-40B4-BE49-F238E27FC236}">
                  <a16:creationId xmlns:a16="http://schemas.microsoft.com/office/drawing/2014/main" id="{7A94B106-8346-36BE-40DE-55B3B8535597}"/>
                </a:ext>
              </a:extLst>
            </p:cNvPr>
            <p:cNvSpPr/>
            <p:nvPr/>
          </p:nvSpPr>
          <p:spPr>
            <a:xfrm flipH="1">
              <a:off x="5717213" y="3219444"/>
              <a:ext cx="488043" cy="437902"/>
            </a:xfrm>
            <a:custGeom>
              <a:avLst/>
              <a:gdLst/>
              <a:ahLst/>
              <a:cxnLst/>
              <a:rect l="l" t="t" r="r" b="b"/>
              <a:pathLst>
                <a:path w="17413" h="15624" extrusionOk="0">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a:extLst>
                <a:ext uri="{FF2B5EF4-FFF2-40B4-BE49-F238E27FC236}">
                  <a16:creationId xmlns:a16="http://schemas.microsoft.com/office/drawing/2014/main" id="{A4C6F2F3-8D0D-03E3-E212-16EB823EB866}"/>
                </a:ext>
              </a:extLst>
            </p:cNvPr>
            <p:cNvSpPr/>
            <p:nvPr/>
          </p:nvSpPr>
          <p:spPr>
            <a:xfrm flipH="1">
              <a:off x="5754714" y="3241558"/>
              <a:ext cx="405670" cy="393674"/>
            </a:xfrm>
            <a:custGeom>
              <a:avLst/>
              <a:gdLst/>
              <a:ahLst/>
              <a:cxnLst/>
              <a:rect l="l" t="t" r="r" b="b"/>
              <a:pathLst>
                <a:path w="14474" h="14046" extrusionOk="0">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a:extLst>
                <a:ext uri="{FF2B5EF4-FFF2-40B4-BE49-F238E27FC236}">
                  <a16:creationId xmlns:a16="http://schemas.microsoft.com/office/drawing/2014/main" id="{8398926F-5262-0A21-6DCD-A800C83CD3D1}"/>
                </a:ext>
              </a:extLst>
            </p:cNvPr>
            <p:cNvSpPr/>
            <p:nvPr/>
          </p:nvSpPr>
          <p:spPr>
            <a:xfrm flipH="1">
              <a:off x="5794821" y="3479063"/>
              <a:ext cx="345943" cy="156169"/>
            </a:xfrm>
            <a:custGeom>
              <a:avLst/>
              <a:gdLst/>
              <a:ahLst/>
              <a:cxnLst/>
              <a:rect l="l" t="t" r="r" b="b"/>
              <a:pathLst>
                <a:path w="12343" h="5572" extrusionOk="0">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a:extLst>
                <a:ext uri="{FF2B5EF4-FFF2-40B4-BE49-F238E27FC236}">
                  <a16:creationId xmlns:a16="http://schemas.microsoft.com/office/drawing/2014/main" id="{37093730-9D17-9006-3CDF-109636EF4541}"/>
                </a:ext>
              </a:extLst>
            </p:cNvPr>
            <p:cNvSpPr/>
            <p:nvPr/>
          </p:nvSpPr>
          <p:spPr>
            <a:xfrm flipH="1">
              <a:off x="5864974" y="3283627"/>
              <a:ext cx="183188" cy="174892"/>
            </a:xfrm>
            <a:custGeom>
              <a:avLst/>
              <a:gdLst/>
              <a:ahLst/>
              <a:cxnLst/>
              <a:rect l="l" t="t" r="r" b="b"/>
              <a:pathLst>
                <a:path w="6536" h="6240" extrusionOk="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a:extLst>
                <a:ext uri="{FF2B5EF4-FFF2-40B4-BE49-F238E27FC236}">
                  <a16:creationId xmlns:a16="http://schemas.microsoft.com/office/drawing/2014/main" id="{18B065F3-30F7-CF5D-6B57-BAD59674D456}"/>
                </a:ext>
              </a:extLst>
            </p:cNvPr>
            <p:cNvSpPr/>
            <p:nvPr/>
          </p:nvSpPr>
          <p:spPr>
            <a:xfrm flipH="1">
              <a:off x="6384744" y="2451574"/>
              <a:ext cx="240308" cy="358107"/>
            </a:xfrm>
            <a:custGeom>
              <a:avLst/>
              <a:gdLst/>
              <a:ahLst/>
              <a:cxnLst/>
              <a:rect l="l" t="t" r="r" b="b"/>
              <a:pathLst>
                <a:path w="8574" h="12777" extrusionOk="0">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a:extLst>
                <a:ext uri="{FF2B5EF4-FFF2-40B4-BE49-F238E27FC236}">
                  <a16:creationId xmlns:a16="http://schemas.microsoft.com/office/drawing/2014/main" id="{BCAAFDBC-7E19-C90E-04B1-9C64D23EBE89}"/>
                </a:ext>
              </a:extLst>
            </p:cNvPr>
            <p:cNvSpPr/>
            <p:nvPr/>
          </p:nvSpPr>
          <p:spPr>
            <a:xfrm flipH="1">
              <a:off x="6385697" y="2450650"/>
              <a:ext cx="239355" cy="359032"/>
            </a:xfrm>
            <a:custGeom>
              <a:avLst/>
              <a:gdLst/>
              <a:ahLst/>
              <a:cxnLst/>
              <a:rect l="l" t="t" r="r" b="b"/>
              <a:pathLst>
                <a:path w="8540" h="12810" extrusionOk="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a:extLst>
                <a:ext uri="{FF2B5EF4-FFF2-40B4-BE49-F238E27FC236}">
                  <a16:creationId xmlns:a16="http://schemas.microsoft.com/office/drawing/2014/main" id="{638798E4-ACD7-C1B4-5481-640AB6D6CC33}"/>
                </a:ext>
              </a:extLst>
            </p:cNvPr>
            <p:cNvSpPr/>
            <p:nvPr/>
          </p:nvSpPr>
          <p:spPr>
            <a:xfrm flipH="1">
              <a:off x="6424936" y="2352469"/>
              <a:ext cx="404857" cy="232824"/>
            </a:xfrm>
            <a:custGeom>
              <a:avLst/>
              <a:gdLst/>
              <a:ahLst/>
              <a:cxnLst/>
              <a:rect l="l" t="t" r="r" b="b"/>
              <a:pathLst>
                <a:path w="14445" h="8307" extrusionOk="0">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a:extLst>
                <a:ext uri="{FF2B5EF4-FFF2-40B4-BE49-F238E27FC236}">
                  <a16:creationId xmlns:a16="http://schemas.microsoft.com/office/drawing/2014/main" id="{5E22BE69-6320-F355-B1A0-C4236395CA95}"/>
                </a:ext>
              </a:extLst>
            </p:cNvPr>
            <p:cNvSpPr/>
            <p:nvPr/>
          </p:nvSpPr>
          <p:spPr>
            <a:xfrm flipH="1">
              <a:off x="6580152" y="2486160"/>
              <a:ext cx="296391" cy="331902"/>
            </a:xfrm>
            <a:custGeom>
              <a:avLst/>
              <a:gdLst/>
              <a:ahLst/>
              <a:cxnLst/>
              <a:rect l="l" t="t" r="r" b="b"/>
              <a:pathLst>
                <a:path w="10575" h="11842" extrusionOk="0">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a:extLst>
                <a:ext uri="{FF2B5EF4-FFF2-40B4-BE49-F238E27FC236}">
                  <a16:creationId xmlns:a16="http://schemas.microsoft.com/office/drawing/2014/main" id="{3E192EBC-8EC7-8D51-9933-36746B80001C}"/>
                </a:ext>
              </a:extLst>
            </p:cNvPr>
            <p:cNvSpPr/>
            <p:nvPr/>
          </p:nvSpPr>
          <p:spPr>
            <a:xfrm flipH="1">
              <a:off x="7285072" y="2970448"/>
              <a:ext cx="12192" cy="24328"/>
            </a:xfrm>
            <a:custGeom>
              <a:avLst/>
              <a:gdLst/>
              <a:ahLst/>
              <a:cxnLst/>
              <a:rect l="l" t="t" r="r" b="b"/>
              <a:pathLst>
                <a:path w="435" h="868" extrusionOk="0">
                  <a:moveTo>
                    <a:pt x="34" y="1"/>
                  </a:moveTo>
                  <a:cubicBezTo>
                    <a:pt x="1" y="301"/>
                    <a:pt x="1" y="568"/>
                    <a:pt x="34" y="868"/>
                  </a:cubicBezTo>
                  <a:lnTo>
                    <a:pt x="435" y="801"/>
                  </a:lnTo>
                  <a:cubicBezTo>
                    <a:pt x="435" y="534"/>
                    <a:pt x="435" y="268"/>
                    <a:pt x="43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a:extLst>
                <a:ext uri="{FF2B5EF4-FFF2-40B4-BE49-F238E27FC236}">
                  <a16:creationId xmlns:a16="http://schemas.microsoft.com/office/drawing/2014/main" id="{7A459DB0-FF9A-A324-5515-8792B15C159B}"/>
                </a:ext>
              </a:extLst>
            </p:cNvPr>
            <p:cNvSpPr/>
            <p:nvPr/>
          </p:nvSpPr>
          <p:spPr>
            <a:xfrm flipH="1">
              <a:off x="6996192" y="2578735"/>
              <a:ext cx="292635" cy="344066"/>
            </a:xfrm>
            <a:custGeom>
              <a:avLst/>
              <a:gdLst/>
              <a:ahLst/>
              <a:cxnLst/>
              <a:rect l="l" t="t" r="r" b="b"/>
              <a:pathLst>
                <a:path w="10441" h="12276" extrusionOk="0">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a:extLst>
                <a:ext uri="{FF2B5EF4-FFF2-40B4-BE49-F238E27FC236}">
                  <a16:creationId xmlns:a16="http://schemas.microsoft.com/office/drawing/2014/main" id="{60EE1CFA-1DC9-82F5-6994-C4BAF4B3FDBF}"/>
                </a:ext>
              </a:extLst>
            </p:cNvPr>
            <p:cNvSpPr/>
            <p:nvPr/>
          </p:nvSpPr>
          <p:spPr>
            <a:xfrm flipH="1">
              <a:off x="6928870" y="2552558"/>
              <a:ext cx="25281" cy="17769"/>
            </a:xfrm>
            <a:custGeom>
              <a:avLst/>
              <a:gdLst/>
              <a:ahLst/>
              <a:cxnLst/>
              <a:rect l="l" t="t" r="r" b="b"/>
              <a:pathLst>
                <a:path w="902" h="634" extrusionOk="0">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a:extLst>
                <a:ext uri="{FF2B5EF4-FFF2-40B4-BE49-F238E27FC236}">
                  <a16:creationId xmlns:a16="http://schemas.microsoft.com/office/drawing/2014/main" id="{28C002AC-B1AC-E546-F07B-4E4839C5C1B0}"/>
                </a:ext>
              </a:extLst>
            </p:cNvPr>
            <p:cNvSpPr/>
            <p:nvPr/>
          </p:nvSpPr>
          <p:spPr>
            <a:xfrm flipH="1">
              <a:off x="5335759" y="2869493"/>
              <a:ext cx="14995" cy="25253"/>
            </a:xfrm>
            <a:custGeom>
              <a:avLst/>
              <a:gdLst/>
              <a:ahLst/>
              <a:cxnLst/>
              <a:rect l="l" t="t" r="r" b="b"/>
              <a:pathLst>
                <a:path w="535" h="901" extrusionOk="0">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a:extLst>
                <a:ext uri="{FF2B5EF4-FFF2-40B4-BE49-F238E27FC236}">
                  <a16:creationId xmlns:a16="http://schemas.microsoft.com/office/drawing/2014/main" id="{00D2F4C4-B157-81FB-AD2B-EAC0910D7E67}"/>
                </a:ext>
              </a:extLst>
            </p:cNvPr>
            <p:cNvSpPr/>
            <p:nvPr/>
          </p:nvSpPr>
          <p:spPr>
            <a:xfrm flipH="1">
              <a:off x="5334834" y="2938664"/>
              <a:ext cx="244035" cy="406707"/>
            </a:xfrm>
            <a:custGeom>
              <a:avLst/>
              <a:gdLst/>
              <a:ahLst/>
              <a:cxnLst/>
              <a:rect l="l" t="t" r="r" b="b"/>
              <a:pathLst>
                <a:path w="8707" h="14511" extrusionOk="0">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a:extLst>
                <a:ext uri="{FF2B5EF4-FFF2-40B4-BE49-F238E27FC236}">
                  <a16:creationId xmlns:a16="http://schemas.microsoft.com/office/drawing/2014/main" id="{C1AD7518-442B-46A5-35BA-9A3E0AA14E7D}"/>
                </a:ext>
              </a:extLst>
            </p:cNvPr>
            <p:cNvSpPr/>
            <p:nvPr/>
          </p:nvSpPr>
          <p:spPr>
            <a:xfrm flipH="1">
              <a:off x="5612502" y="3355630"/>
              <a:ext cx="26206" cy="20600"/>
            </a:xfrm>
            <a:custGeom>
              <a:avLst/>
              <a:gdLst/>
              <a:ahLst/>
              <a:cxnLst/>
              <a:rect l="l" t="t" r="r" b="b"/>
              <a:pathLst>
                <a:path w="935" h="735" extrusionOk="0">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a:extLst>
                <a:ext uri="{FF2B5EF4-FFF2-40B4-BE49-F238E27FC236}">
                  <a16:creationId xmlns:a16="http://schemas.microsoft.com/office/drawing/2014/main" id="{27AFC73E-80EA-0012-D4BD-8A3941F66777}"/>
                </a:ext>
              </a:extLst>
            </p:cNvPr>
            <p:cNvSpPr/>
            <p:nvPr/>
          </p:nvSpPr>
          <p:spPr>
            <a:xfrm flipH="1">
              <a:off x="6276306" y="2537591"/>
              <a:ext cx="25253" cy="15920"/>
            </a:xfrm>
            <a:custGeom>
              <a:avLst/>
              <a:gdLst/>
              <a:ahLst/>
              <a:cxnLst/>
              <a:rect l="l" t="t" r="r" b="b"/>
              <a:pathLst>
                <a:path w="901" h="568" extrusionOk="0">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a:extLst>
                <a:ext uri="{FF2B5EF4-FFF2-40B4-BE49-F238E27FC236}">
                  <a16:creationId xmlns:a16="http://schemas.microsoft.com/office/drawing/2014/main" id="{3F7A5F5B-5513-EFE1-55B5-B2E02EE12477}"/>
                </a:ext>
              </a:extLst>
            </p:cNvPr>
            <p:cNvSpPr/>
            <p:nvPr/>
          </p:nvSpPr>
          <p:spPr>
            <a:xfrm flipH="1">
              <a:off x="5921954" y="2558163"/>
              <a:ext cx="312310" cy="523582"/>
            </a:xfrm>
            <a:custGeom>
              <a:avLst/>
              <a:gdLst/>
              <a:ahLst/>
              <a:cxnLst/>
              <a:rect l="l" t="t" r="r" b="b"/>
              <a:pathLst>
                <a:path w="11143" h="18681" extrusionOk="0">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a:extLst>
                <a:ext uri="{FF2B5EF4-FFF2-40B4-BE49-F238E27FC236}">
                  <a16:creationId xmlns:a16="http://schemas.microsoft.com/office/drawing/2014/main" id="{E3FF56BB-2930-D12D-246F-47624AE18D7E}"/>
                </a:ext>
              </a:extLst>
            </p:cNvPr>
            <p:cNvSpPr/>
            <p:nvPr/>
          </p:nvSpPr>
          <p:spPr>
            <a:xfrm flipH="1">
              <a:off x="5929437" y="3128467"/>
              <a:ext cx="16873" cy="26206"/>
            </a:xfrm>
            <a:custGeom>
              <a:avLst/>
              <a:gdLst/>
              <a:ahLst/>
              <a:cxnLst/>
              <a:rect l="l" t="t" r="r" b="b"/>
              <a:pathLst>
                <a:path w="602" h="935" extrusionOk="0">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a:extLst>
                <a:ext uri="{FF2B5EF4-FFF2-40B4-BE49-F238E27FC236}">
                  <a16:creationId xmlns:a16="http://schemas.microsoft.com/office/drawing/2014/main" id="{96434627-B06B-4130-8236-8659D01DA65D}"/>
                </a:ext>
              </a:extLst>
            </p:cNvPr>
            <p:cNvSpPr/>
            <p:nvPr/>
          </p:nvSpPr>
          <p:spPr>
            <a:xfrm flipH="1">
              <a:off x="7019567" y="2106584"/>
              <a:ext cx="454354" cy="244091"/>
            </a:xfrm>
            <a:custGeom>
              <a:avLst/>
              <a:gdLst/>
              <a:ahLst/>
              <a:cxnLst/>
              <a:rect l="l" t="t" r="r" b="b"/>
              <a:pathLst>
                <a:path w="16211" h="8709" extrusionOk="0">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a:extLst>
                <a:ext uri="{FF2B5EF4-FFF2-40B4-BE49-F238E27FC236}">
                  <a16:creationId xmlns:a16="http://schemas.microsoft.com/office/drawing/2014/main" id="{21D75E98-7300-940F-47DE-11C3D8C784A4}"/>
                </a:ext>
              </a:extLst>
            </p:cNvPr>
            <p:cNvSpPr/>
            <p:nvPr/>
          </p:nvSpPr>
          <p:spPr>
            <a:xfrm flipH="1">
              <a:off x="5509670" y="2122448"/>
              <a:ext cx="397374" cy="213233"/>
            </a:xfrm>
            <a:custGeom>
              <a:avLst/>
              <a:gdLst/>
              <a:ahLst/>
              <a:cxnLst/>
              <a:rect l="l" t="t" r="r" b="b"/>
              <a:pathLst>
                <a:path w="14178" h="7608" extrusionOk="0">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a:extLst>
                <a:ext uri="{FF2B5EF4-FFF2-40B4-BE49-F238E27FC236}">
                  <a16:creationId xmlns:a16="http://schemas.microsoft.com/office/drawing/2014/main" id="{BF7E2D1F-F406-D4C5-AB68-53113A4D9BDD}"/>
                </a:ext>
              </a:extLst>
            </p:cNvPr>
            <p:cNvSpPr/>
            <p:nvPr/>
          </p:nvSpPr>
          <p:spPr>
            <a:xfrm flipH="1">
              <a:off x="6069687" y="1988756"/>
              <a:ext cx="299194" cy="160878"/>
            </a:xfrm>
            <a:custGeom>
              <a:avLst/>
              <a:gdLst/>
              <a:ahLst/>
              <a:cxnLst/>
              <a:rect l="l" t="t" r="r" b="b"/>
              <a:pathLst>
                <a:path w="10675" h="5740" extrusionOk="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a:extLst>
                <a:ext uri="{FF2B5EF4-FFF2-40B4-BE49-F238E27FC236}">
                  <a16:creationId xmlns:a16="http://schemas.microsoft.com/office/drawing/2014/main" id="{074160F4-A954-4C4D-C33E-EDE42EEE0167}"/>
                </a:ext>
              </a:extLst>
            </p:cNvPr>
            <p:cNvSpPr/>
            <p:nvPr/>
          </p:nvSpPr>
          <p:spPr>
            <a:xfrm flipH="1">
              <a:off x="8410964" y="2023567"/>
              <a:ext cx="341011" cy="678350"/>
            </a:xfrm>
            <a:custGeom>
              <a:avLst/>
              <a:gdLst/>
              <a:ahLst/>
              <a:cxnLst/>
              <a:rect l="l" t="t" r="r" b="b"/>
              <a:pathLst>
                <a:path w="12167" h="24203" extrusionOk="0">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a:extLst>
                <a:ext uri="{FF2B5EF4-FFF2-40B4-BE49-F238E27FC236}">
                  <a16:creationId xmlns:a16="http://schemas.microsoft.com/office/drawing/2014/main" id="{58E0237C-700C-50E9-0FF4-A464670C406D}"/>
                </a:ext>
              </a:extLst>
            </p:cNvPr>
            <p:cNvSpPr/>
            <p:nvPr/>
          </p:nvSpPr>
          <p:spPr>
            <a:xfrm flipH="1">
              <a:off x="8463992" y="2642302"/>
              <a:ext cx="156169" cy="89772"/>
            </a:xfrm>
            <a:custGeom>
              <a:avLst/>
              <a:gdLst/>
              <a:ahLst/>
              <a:cxnLst/>
              <a:rect l="l" t="t" r="r" b="b"/>
              <a:pathLst>
                <a:path w="5572" h="3203" extrusionOk="0">
                  <a:moveTo>
                    <a:pt x="1969" y="0"/>
                  </a:moveTo>
                  <a:lnTo>
                    <a:pt x="167" y="267"/>
                  </a:lnTo>
                  <a:cubicBezTo>
                    <a:pt x="1" y="1802"/>
                    <a:pt x="2069" y="3203"/>
                    <a:pt x="2069" y="3203"/>
                  </a:cubicBezTo>
                  <a:lnTo>
                    <a:pt x="5571" y="1535"/>
                  </a:lnTo>
                  <a:lnTo>
                    <a:pt x="19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a:extLst>
                <a:ext uri="{FF2B5EF4-FFF2-40B4-BE49-F238E27FC236}">
                  <a16:creationId xmlns:a16="http://schemas.microsoft.com/office/drawing/2014/main" id="{0245EE7D-40D8-8CDC-CB5B-629F9E43E8EB}"/>
                </a:ext>
              </a:extLst>
            </p:cNvPr>
            <p:cNvSpPr/>
            <p:nvPr/>
          </p:nvSpPr>
          <p:spPr>
            <a:xfrm flipH="1">
              <a:off x="8419120" y="2685296"/>
              <a:ext cx="143080" cy="113147"/>
            </a:xfrm>
            <a:custGeom>
              <a:avLst/>
              <a:gdLst/>
              <a:ahLst/>
              <a:cxnLst/>
              <a:rect l="l" t="t" r="r" b="b"/>
              <a:pathLst>
                <a:path w="5105" h="4037" extrusionOk="0">
                  <a:moveTo>
                    <a:pt x="3503" y="1"/>
                  </a:moveTo>
                  <a:lnTo>
                    <a:pt x="1" y="1669"/>
                  </a:lnTo>
                  <a:lnTo>
                    <a:pt x="2069" y="4037"/>
                  </a:lnTo>
                  <a:lnTo>
                    <a:pt x="5104" y="2803"/>
                  </a:lnTo>
                  <a:lnTo>
                    <a:pt x="350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a:extLst>
                <a:ext uri="{FF2B5EF4-FFF2-40B4-BE49-F238E27FC236}">
                  <a16:creationId xmlns:a16="http://schemas.microsoft.com/office/drawing/2014/main" id="{0D8D69F1-2A58-B997-4515-4BEA6EB7985E}"/>
                </a:ext>
              </a:extLst>
            </p:cNvPr>
            <p:cNvSpPr/>
            <p:nvPr/>
          </p:nvSpPr>
          <p:spPr>
            <a:xfrm flipH="1">
              <a:off x="8140527" y="1789649"/>
              <a:ext cx="237477" cy="356230"/>
            </a:xfrm>
            <a:custGeom>
              <a:avLst/>
              <a:gdLst/>
              <a:ahLst/>
              <a:cxnLst/>
              <a:rect l="l" t="t" r="r" b="b"/>
              <a:pathLst>
                <a:path w="8473" h="12710" extrusionOk="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a:extLst>
                <a:ext uri="{FF2B5EF4-FFF2-40B4-BE49-F238E27FC236}">
                  <a16:creationId xmlns:a16="http://schemas.microsoft.com/office/drawing/2014/main" id="{8F68D9C9-5F4B-12AA-18FD-96CE363C0558}"/>
                </a:ext>
              </a:extLst>
            </p:cNvPr>
            <p:cNvSpPr/>
            <p:nvPr/>
          </p:nvSpPr>
          <p:spPr>
            <a:xfrm flipH="1">
              <a:off x="8133968" y="1978134"/>
              <a:ext cx="279574" cy="65837"/>
            </a:xfrm>
            <a:custGeom>
              <a:avLst/>
              <a:gdLst/>
              <a:ahLst/>
              <a:cxnLst/>
              <a:rect l="l" t="t" r="r" b="b"/>
              <a:pathLst>
                <a:path w="9975" h="2349" extrusionOk="0">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a:extLst>
                <a:ext uri="{FF2B5EF4-FFF2-40B4-BE49-F238E27FC236}">
                  <a16:creationId xmlns:a16="http://schemas.microsoft.com/office/drawing/2014/main" id="{84790106-0D77-0AE9-E2E8-039870DEA1CC}"/>
                </a:ext>
              </a:extLst>
            </p:cNvPr>
            <p:cNvSpPr/>
            <p:nvPr/>
          </p:nvSpPr>
          <p:spPr>
            <a:xfrm flipH="1">
              <a:off x="8084416" y="1684013"/>
              <a:ext cx="20600" cy="31811"/>
            </a:xfrm>
            <a:custGeom>
              <a:avLst/>
              <a:gdLst/>
              <a:ahLst/>
              <a:cxnLst/>
              <a:rect l="l" t="t" r="r" b="b"/>
              <a:pathLst>
                <a:path w="735" h="1135" extrusionOk="0">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a:extLst>
                <a:ext uri="{FF2B5EF4-FFF2-40B4-BE49-F238E27FC236}">
                  <a16:creationId xmlns:a16="http://schemas.microsoft.com/office/drawing/2014/main" id="{3DCC8211-BA70-164C-95E8-75B6709E8DCD}"/>
                </a:ext>
              </a:extLst>
            </p:cNvPr>
            <p:cNvSpPr/>
            <p:nvPr/>
          </p:nvSpPr>
          <p:spPr>
            <a:xfrm flipH="1">
              <a:off x="8076933" y="1679333"/>
              <a:ext cx="20600" cy="8717"/>
            </a:xfrm>
            <a:custGeom>
              <a:avLst/>
              <a:gdLst/>
              <a:ahLst/>
              <a:cxnLst/>
              <a:rect l="l" t="t" r="r" b="b"/>
              <a:pathLst>
                <a:path w="735" h="311" extrusionOk="0">
                  <a:moveTo>
                    <a:pt x="734" y="0"/>
                  </a:moveTo>
                  <a:lnTo>
                    <a:pt x="0" y="167"/>
                  </a:lnTo>
                  <a:cubicBezTo>
                    <a:pt x="96" y="272"/>
                    <a:pt x="192" y="310"/>
                    <a:pt x="281" y="310"/>
                  </a:cubicBezTo>
                  <a:cubicBezTo>
                    <a:pt x="534" y="310"/>
                    <a:pt x="734"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a:extLst>
                <a:ext uri="{FF2B5EF4-FFF2-40B4-BE49-F238E27FC236}">
                  <a16:creationId xmlns:a16="http://schemas.microsoft.com/office/drawing/2014/main" id="{FCD0F460-59B7-A28F-BDD3-EE87DEAE5EFB}"/>
                </a:ext>
              </a:extLst>
            </p:cNvPr>
            <p:cNvSpPr/>
            <p:nvPr/>
          </p:nvSpPr>
          <p:spPr>
            <a:xfrm flipH="1">
              <a:off x="8072280" y="1719524"/>
              <a:ext cx="30858" cy="62081"/>
            </a:xfrm>
            <a:custGeom>
              <a:avLst/>
              <a:gdLst/>
              <a:ahLst/>
              <a:cxnLst/>
              <a:rect l="l" t="t" r="r" b="b"/>
              <a:pathLst>
                <a:path w="1101" h="2215" extrusionOk="0">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a:extLst>
                <a:ext uri="{FF2B5EF4-FFF2-40B4-BE49-F238E27FC236}">
                  <a16:creationId xmlns:a16="http://schemas.microsoft.com/office/drawing/2014/main" id="{493643C1-2254-5179-4945-B77515F1D5AC}"/>
                </a:ext>
              </a:extLst>
            </p:cNvPr>
            <p:cNvSpPr/>
            <p:nvPr/>
          </p:nvSpPr>
          <p:spPr>
            <a:xfrm flipH="1">
              <a:off x="8087219" y="1625015"/>
              <a:ext cx="47731" cy="27243"/>
            </a:xfrm>
            <a:custGeom>
              <a:avLst/>
              <a:gdLst/>
              <a:ahLst/>
              <a:cxnLst/>
              <a:rect l="l" t="t" r="r" b="b"/>
              <a:pathLst>
                <a:path w="1703" h="972" extrusionOk="0">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a:extLst>
                <a:ext uri="{FF2B5EF4-FFF2-40B4-BE49-F238E27FC236}">
                  <a16:creationId xmlns:a16="http://schemas.microsoft.com/office/drawing/2014/main" id="{D7BB3234-DCD4-A5DF-08A2-1D56A34ACEB1}"/>
                </a:ext>
              </a:extLst>
            </p:cNvPr>
            <p:cNvSpPr/>
            <p:nvPr/>
          </p:nvSpPr>
          <p:spPr>
            <a:xfrm flipH="1">
              <a:off x="8076933" y="1503236"/>
              <a:ext cx="324446" cy="410575"/>
            </a:xfrm>
            <a:custGeom>
              <a:avLst/>
              <a:gdLst/>
              <a:ahLst/>
              <a:cxnLst/>
              <a:rect l="l" t="t" r="r" b="b"/>
              <a:pathLst>
                <a:path w="11576" h="14649" extrusionOk="0">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a:extLst>
                <a:ext uri="{FF2B5EF4-FFF2-40B4-BE49-F238E27FC236}">
                  <a16:creationId xmlns:a16="http://schemas.microsoft.com/office/drawing/2014/main" id="{B007D233-1CB7-203E-9E1F-489EE7D874B3}"/>
                </a:ext>
              </a:extLst>
            </p:cNvPr>
            <p:cNvSpPr/>
            <p:nvPr/>
          </p:nvSpPr>
          <p:spPr>
            <a:xfrm flipH="1">
              <a:off x="8026455" y="1471229"/>
              <a:ext cx="549759" cy="483783"/>
            </a:xfrm>
            <a:custGeom>
              <a:avLst/>
              <a:gdLst/>
              <a:ahLst/>
              <a:cxnLst/>
              <a:rect l="l" t="t" r="r" b="b"/>
              <a:pathLst>
                <a:path w="19615" h="17261" extrusionOk="0">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a:extLst>
                <a:ext uri="{FF2B5EF4-FFF2-40B4-BE49-F238E27FC236}">
                  <a16:creationId xmlns:a16="http://schemas.microsoft.com/office/drawing/2014/main" id="{F819A5AE-DDD7-44AE-BE3D-FBF6685CB99D}"/>
                </a:ext>
              </a:extLst>
            </p:cNvPr>
            <p:cNvSpPr/>
            <p:nvPr/>
          </p:nvSpPr>
          <p:spPr>
            <a:xfrm flipH="1">
              <a:off x="8122757" y="1673503"/>
              <a:ext cx="66257" cy="94649"/>
            </a:xfrm>
            <a:custGeom>
              <a:avLst/>
              <a:gdLst/>
              <a:ahLst/>
              <a:cxnLst/>
              <a:rect l="l" t="t" r="r" b="b"/>
              <a:pathLst>
                <a:path w="2364" h="3377" extrusionOk="0">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a:extLst>
                <a:ext uri="{FF2B5EF4-FFF2-40B4-BE49-F238E27FC236}">
                  <a16:creationId xmlns:a16="http://schemas.microsoft.com/office/drawing/2014/main" id="{29E2A073-6A2A-BF80-F534-080F43EC66A9}"/>
                </a:ext>
              </a:extLst>
            </p:cNvPr>
            <p:cNvSpPr/>
            <p:nvPr/>
          </p:nvSpPr>
          <p:spPr>
            <a:xfrm flipH="1">
              <a:off x="8046102" y="2679690"/>
              <a:ext cx="343141" cy="2218601"/>
            </a:xfrm>
            <a:custGeom>
              <a:avLst/>
              <a:gdLst/>
              <a:ahLst/>
              <a:cxnLst/>
              <a:rect l="l" t="t" r="r" b="b"/>
              <a:pathLst>
                <a:path w="12243" h="79158" extrusionOk="0">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a:extLst>
                <a:ext uri="{FF2B5EF4-FFF2-40B4-BE49-F238E27FC236}">
                  <a16:creationId xmlns:a16="http://schemas.microsoft.com/office/drawing/2014/main" id="{71AFBA40-AAF2-C78C-AE00-EAD7F0E9CC17}"/>
                </a:ext>
              </a:extLst>
            </p:cNvPr>
            <p:cNvSpPr/>
            <p:nvPr/>
          </p:nvSpPr>
          <p:spPr>
            <a:xfrm flipH="1">
              <a:off x="8150813" y="2679690"/>
              <a:ext cx="496451" cy="2263473"/>
            </a:xfrm>
            <a:custGeom>
              <a:avLst/>
              <a:gdLst/>
              <a:ahLst/>
              <a:cxnLst/>
              <a:rect l="l" t="t" r="r" b="b"/>
              <a:pathLst>
                <a:path w="17713" h="80759" extrusionOk="0">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a:extLst>
                <a:ext uri="{FF2B5EF4-FFF2-40B4-BE49-F238E27FC236}">
                  <a16:creationId xmlns:a16="http://schemas.microsoft.com/office/drawing/2014/main" id="{CEE7D836-0C75-12BD-8803-E6DE57DF66BA}"/>
                </a:ext>
              </a:extLst>
            </p:cNvPr>
            <p:cNvSpPr/>
            <p:nvPr/>
          </p:nvSpPr>
          <p:spPr>
            <a:xfrm flipH="1">
              <a:off x="7993747" y="2002350"/>
              <a:ext cx="661953" cy="1592663"/>
            </a:xfrm>
            <a:custGeom>
              <a:avLst/>
              <a:gdLst/>
              <a:ahLst/>
              <a:cxnLst/>
              <a:rect l="l" t="t" r="r" b="b"/>
              <a:pathLst>
                <a:path w="23618" h="56825" extrusionOk="0">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a:extLst>
                <a:ext uri="{FF2B5EF4-FFF2-40B4-BE49-F238E27FC236}">
                  <a16:creationId xmlns:a16="http://schemas.microsoft.com/office/drawing/2014/main" id="{2D28827C-9298-2FC8-50F1-EC2A4279DF9D}"/>
                </a:ext>
              </a:extLst>
            </p:cNvPr>
            <p:cNvSpPr/>
            <p:nvPr/>
          </p:nvSpPr>
          <p:spPr>
            <a:xfrm flipH="1">
              <a:off x="8458387" y="2014962"/>
              <a:ext cx="146808" cy="284255"/>
            </a:xfrm>
            <a:custGeom>
              <a:avLst/>
              <a:gdLst/>
              <a:ahLst/>
              <a:cxnLst/>
              <a:rect l="l" t="t" r="r" b="b"/>
              <a:pathLst>
                <a:path w="5238" h="10142" extrusionOk="0">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a:extLst>
                <a:ext uri="{FF2B5EF4-FFF2-40B4-BE49-F238E27FC236}">
                  <a16:creationId xmlns:a16="http://schemas.microsoft.com/office/drawing/2014/main" id="{5853F25B-C2C0-4F96-1886-D1545590DB82}"/>
                </a:ext>
              </a:extLst>
            </p:cNvPr>
            <p:cNvSpPr/>
            <p:nvPr/>
          </p:nvSpPr>
          <p:spPr>
            <a:xfrm flipH="1">
              <a:off x="8026455" y="3475307"/>
              <a:ext cx="587148" cy="45012"/>
            </a:xfrm>
            <a:custGeom>
              <a:avLst/>
              <a:gdLst/>
              <a:ahLst/>
              <a:cxnLst/>
              <a:rect l="l" t="t" r="r" b="b"/>
              <a:pathLst>
                <a:path w="20949" h="1606" extrusionOk="0">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a:extLst>
                <a:ext uri="{FF2B5EF4-FFF2-40B4-BE49-F238E27FC236}">
                  <a16:creationId xmlns:a16="http://schemas.microsoft.com/office/drawing/2014/main" id="{98854117-1CDE-E798-65A5-30F1B20A179C}"/>
                </a:ext>
              </a:extLst>
            </p:cNvPr>
            <p:cNvSpPr/>
            <p:nvPr/>
          </p:nvSpPr>
          <p:spPr>
            <a:xfrm flipH="1">
              <a:off x="8308804" y="3006911"/>
              <a:ext cx="146808" cy="390815"/>
            </a:xfrm>
            <a:custGeom>
              <a:avLst/>
              <a:gdLst/>
              <a:ahLst/>
              <a:cxnLst/>
              <a:rect l="l" t="t" r="r" b="b"/>
              <a:pathLst>
                <a:path w="5238" h="13944" extrusionOk="0">
                  <a:moveTo>
                    <a:pt x="0" y="1"/>
                  </a:moveTo>
                  <a:lnTo>
                    <a:pt x="5237" y="13944"/>
                  </a:lnTo>
                  <a:lnTo>
                    <a:pt x="3870" y="2236"/>
                  </a:lnTo>
                  <a:lnTo>
                    <a:pt x="0" y="1"/>
                  </a:ln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a:extLst>
                <a:ext uri="{FF2B5EF4-FFF2-40B4-BE49-F238E27FC236}">
                  <a16:creationId xmlns:a16="http://schemas.microsoft.com/office/drawing/2014/main" id="{CA56DD78-CF2E-B44B-7BF0-D59E82965011}"/>
                </a:ext>
              </a:extLst>
            </p:cNvPr>
            <p:cNvSpPr/>
            <p:nvPr/>
          </p:nvSpPr>
          <p:spPr>
            <a:xfrm flipH="1">
              <a:off x="8045149" y="2593674"/>
              <a:ext cx="476832" cy="159897"/>
            </a:xfrm>
            <a:custGeom>
              <a:avLst/>
              <a:gdLst/>
              <a:ahLst/>
              <a:cxnLst/>
              <a:rect l="l" t="t" r="r" b="b"/>
              <a:pathLst>
                <a:path w="17013" h="5705" extrusionOk="0">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a:extLst>
                <a:ext uri="{FF2B5EF4-FFF2-40B4-BE49-F238E27FC236}">
                  <a16:creationId xmlns:a16="http://schemas.microsoft.com/office/drawing/2014/main" id="{67B2CA57-8BAF-E487-88BB-34F26BA8DA62}"/>
                </a:ext>
              </a:extLst>
            </p:cNvPr>
            <p:cNvSpPr/>
            <p:nvPr/>
          </p:nvSpPr>
          <p:spPr>
            <a:xfrm flipH="1">
              <a:off x="7714845" y="2044279"/>
              <a:ext cx="397542" cy="798447"/>
            </a:xfrm>
            <a:custGeom>
              <a:avLst/>
              <a:gdLst/>
              <a:ahLst/>
              <a:cxnLst/>
              <a:rect l="l" t="t" r="r" b="b"/>
              <a:pathLst>
                <a:path w="14184" h="28488" extrusionOk="0">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a:extLst>
                <a:ext uri="{FF2B5EF4-FFF2-40B4-BE49-F238E27FC236}">
                  <a16:creationId xmlns:a16="http://schemas.microsoft.com/office/drawing/2014/main" id="{5B8E3BF6-0940-D408-37DA-76C18FA4ABA2}"/>
                </a:ext>
              </a:extLst>
            </p:cNvPr>
            <p:cNvSpPr/>
            <p:nvPr/>
          </p:nvSpPr>
          <p:spPr>
            <a:xfrm flipH="1">
              <a:off x="7976902" y="2022445"/>
              <a:ext cx="187952" cy="276772"/>
            </a:xfrm>
            <a:custGeom>
              <a:avLst/>
              <a:gdLst/>
              <a:ahLst/>
              <a:cxnLst/>
              <a:rect l="l" t="t" r="r" b="b"/>
              <a:pathLst>
                <a:path w="6706" h="9875" extrusionOk="0">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a:extLst>
                <a:ext uri="{FF2B5EF4-FFF2-40B4-BE49-F238E27FC236}">
                  <a16:creationId xmlns:a16="http://schemas.microsoft.com/office/drawing/2014/main" id="{89AF5FDA-1AF5-7CE7-419E-DB5D2F61B336}"/>
                </a:ext>
              </a:extLst>
            </p:cNvPr>
            <p:cNvSpPr/>
            <p:nvPr/>
          </p:nvSpPr>
          <p:spPr>
            <a:xfrm flipH="1">
              <a:off x="6851262" y="2393614"/>
              <a:ext cx="953664" cy="529187"/>
            </a:xfrm>
            <a:custGeom>
              <a:avLst/>
              <a:gdLst/>
              <a:ahLst/>
              <a:cxnLst/>
              <a:rect l="l" t="t" r="r" b="b"/>
              <a:pathLst>
                <a:path w="34026" h="18881" extrusionOk="0">
                  <a:moveTo>
                    <a:pt x="33792" y="0"/>
                  </a:moveTo>
                  <a:lnTo>
                    <a:pt x="1" y="18047"/>
                  </a:lnTo>
                  <a:lnTo>
                    <a:pt x="435" y="18880"/>
                  </a:lnTo>
                  <a:lnTo>
                    <a:pt x="34025" y="401"/>
                  </a:lnTo>
                  <a:lnTo>
                    <a:pt x="337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a:extLst>
                <a:ext uri="{FF2B5EF4-FFF2-40B4-BE49-F238E27FC236}">
                  <a16:creationId xmlns:a16="http://schemas.microsoft.com/office/drawing/2014/main" id="{A15291B9-D32B-3692-BBD7-9DCB7C4B0386}"/>
                </a:ext>
              </a:extLst>
            </p:cNvPr>
            <p:cNvSpPr/>
            <p:nvPr/>
          </p:nvSpPr>
          <p:spPr>
            <a:xfrm flipH="1">
              <a:off x="7650634" y="2777871"/>
              <a:ext cx="150536" cy="88847"/>
            </a:xfrm>
            <a:custGeom>
              <a:avLst/>
              <a:gdLst/>
              <a:ahLst/>
              <a:cxnLst/>
              <a:rect l="l" t="t" r="r" b="b"/>
              <a:pathLst>
                <a:path w="5371" h="3170" extrusionOk="0">
                  <a:moveTo>
                    <a:pt x="1602" y="0"/>
                  </a:moveTo>
                  <a:lnTo>
                    <a:pt x="0" y="734"/>
                  </a:lnTo>
                  <a:cubicBezTo>
                    <a:pt x="167" y="2302"/>
                    <a:pt x="2435" y="3169"/>
                    <a:pt x="2435" y="3169"/>
                  </a:cubicBezTo>
                  <a:lnTo>
                    <a:pt x="5371" y="601"/>
                  </a:lnTo>
                  <a:lnTo>
                    <a:pt x="160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a:extLst>
                <a:ext uri="{FF2B5EF4-FFF2-40B4-BE49-F238E27FC236}">
                  <a16:creationId xmlns:a16="http://schemas.microsoft.com/office/drawing/2014/main" id="{5513011D-DC59-9638-E70A-C8FDA6D730C8}"/>
                </a:ext>
              </a:extLst>
            </p:cNvPr>
            <p:cNvSpPr/>
            <p:nvPr/>
          </p:nvSpPr>
          <p:spPr>
            <a:xfrm flipH="1">
              <a:off x="7717452" y="2765230"/>
              <a:ext cx="53813" cy="40836"/>
            </a:xfrm>
            <a:custGeom>
              <a:avLst/>
              <a:gdLst/>
              <a:ahLst/>
              <a:cxnLst/>
              <a:rect l="l" t="t" r="r" b="b"/>
              <a:pathLst>
                <a:path w="1920" h="1457" extrusionOk="0">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a:extLst>
                <a:ext uri="{FF2B5EF4-FFF2-40B4-BE49-F238E27FC236}">
                  <a16:creationId xmlns:a16="http://schemas.microsoft.com/office/drawing/2014/main" id="{9D6217AE-58B5-060B-E395-3D3EA682BB64}"/>
                </a:ext>
              </a:extLst>
            </p:cNvPr>
            <p:cNvSpPr/>
            <p:nvPr/>
          </p:nvSpPr>
          <p:spPr>
            <a:xfrm flipH="1">
              <a:off x="7736623" y="2773134"/>
              <a:ext cx="71106" cy="44031"/>
            </a:xfrm>
            <a:custGeom>
              <a:avLst/>
              <a:gdLst/>
              <a:ahLst/>
              <a:cxnLst/>
              <a:rect l="l" t="t" r="r" b="b"/>
              <a:pathLst>
                <a:path w="2537" h="1571" extrusionOk="0">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a:extLst>
                <a:ext uri="{FF2B5EF4-FFF2-40B4-BE49-F238E27FC236}">
                  <a16:creationId xmlns:a16="http://schemas.microsoft.com/office/drawing/2014/main" id="{D718A377-D8CF-D1A9-FE07-13EA0DED557E}"/>
                </a:ext>
              </a:extLst>
            </p:cNvPr>
            <p:cNvSpPr/>
            <p:nvPr/>
          </p:nvSpPr>
          <p:spPr>
            <a:xfrm flipH="1">
              <a:off x="7604388" y="2794687"/>
              <a:ext cx="130916" cy="115277"/>
            </a:xfrm>
            <a:custGeom>
              <a:avLst/>
              <a:gdLst/>
              <a:ahLst/>
              <a:cxnLst/>
              <a:rect l="l" t="t" r="r" b="b"/>
              <a:pathLst>
                <a:path w="4671" h="4113" extrusionOk="0">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a:extLst>
                <a:ext uri="{FF2B5EF4-FFF2-40B4-BE49-F238E27FC236}">
                  <a16:creationId xmlns:a16="http://schemas.microsoft.com/office/drawing/2014/main" id="{63A01B60-5119-A1DE-31EC-AD985A86BBFE}"/>
                </a:ext>
              </a:extLst>
            </p:cNvPr>
            <p:cNvSpPr/>
            <p:nvPr/>
          </p:nvSpPr>
          <p:spPr>
            <a:xfrm flipH="1">
              <a:off x="8123234" y="4872674"/>
              <a:ext cx="248240" cy="145351"/>
            </a:xfrm>
            <a:custGeom>
              <a:avLst/>
              <a:gdLst/>
              <a:ahLst/>
              <a:cxnLst/>
              <a:rect l="l" t="t" r="r" b="b"/>
              <a:pathLst>
                <a:path w="8857" h="5186" extrusionOk="0">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a:extLst>
                <a:ext uri="{FF2B5EF4-FFF2-40B4-BE49-F238E27FC236}">
                  <a16:creationId xmlns:a16="http://schemas.microsoft.com/office/drawing/2014/main" id="{CA9BB614-DB57-FDA0-F86B-2573AF09463F}"/>
                </a:ext>
              </a:extLst>
            </p:cNvPr>
            <p:cNvSpPr/>
            <p:nvPr/>
          </p:nvSpPr>
          <p:spPr>
            <a:xfrm flipH="1">
              <a:off x="8425679" y="4925226"/>
              <a:ext cx="194483" cy="91790"/>
            </a:xfrm>
            <a:custGeom>
              <a:avLst/>
              <a:gdLst/>
              <a:ahLst/>
              <a:cxnLst/>
              <a:rect l="l" t="t" r="r" b="b"/>
              <a:pathLst>
                <a:path w="6939" h="3275" extrusionOk="0">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0">
            <a:extLst>
              <a:ext uri="{FF2B5EF4-FFF2-40B4-BE49-F238E27FC236}">
                <a16:creationId xmlns:a16="http://schemas.microsoft.com/office/drawing/2014/main" id="{DEE1ECD6-6E61-0BE4-C0B7-41B14B15D0D5}"/>
              </a:ext>
            </a:extLst>
          </p:cNvPr>
          <p:cNvSpPr/>
          <p:nvPr/>
        </p:nvSpPr>
        <p:spPr>
          <a:xfrm rot="-10189978" flipH="1">
            <a:off x="4276173" y="1248422"/>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a:extLst>
              <a:ext uri="{FF2B5EF4-FFF2-40B4-BE49-F238E27FC236}">
                <a16:creationId xmlns:a16="http://schemas.microsoft.com/office/drawing/2014/main" id="{4890C5FE-0981-D696-94AC-6E9E7153B101}"/>
              </a:ext>
            </a:extLst>
          </p:cNvPr>
          <p:cNvSpPr/>
          <p:nvPr/>
        </p:nvSpPr>
        <p:spPr>
          <a:xfrm rot="-10189508" flipH="1">
            <a:off x="4640637" y="839847"/>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31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4797A-4C39-489F-C82D-96ACEB1ADA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31816-D582-4093-5A81-7E2B9170A3F0}"/>
              </a:ext>
            </a:extLst>
          </p:cNvPr>
          <p:cNvSpPr>
            <a:spLocks noGrp="1"/>
          </p:cNvSpPr>
          <p:nvPr>
            <p:ph type="title"/>
          </p:nvPr>
        </p:nvSpPr>
        <p:spPr>
          <a:xfrm>
            <a:off x="713224" y="212158"/>
            <a:ext cx="7736700" cy="572700"/>
          </a:xfrm>
        </p:spPr>
        <p:txBody>
          <a:bodyPr/>
          <a:lstStyle/>
          <a:p>
            <a:r>
              <a:rPr lang="en-US" dirty="0"/>
              <a:t>What is normalization &amp; 1rst Normal Form </a:t>
            </a:r>
          </a:p>
        </p:txBody>
      </p:sp>
      <p:cxnSp>
        <p:nvCxnSpPr>
          <p:cNvPr id="5" name="Straight Arrow Connector 4">
            <a:extLst>
              <a:ext uri="{FF2B5EF4-FFF2-40B4-BE49-F238E27FC236}">
                <a16:creationId xmlns:a16="http://schemas.microsoft.com/office/drawing/2014/main" id="{8058AC3A-D634-2AAC-9574-A9C47DA2E889}"/>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5B01CBD-C7EE-2F73-ACF4-A4702B4E1E78}"/>
              </a:ext>
            </a:extLst>
          </p:cNvPr>
          <p:cNvSpPr txBox="1"/>
          <p:nvPr/>
        </p:nvSpPr>
        <p:spPr>
          <a:xfrm>
            <a:off x="5344632" y="1352370"/>
            <a:ext cx="3253564" cy="1169551"/>
          </a:xfrm>
          <a:prstGeom prst="rect">
            <a:avLst/>
          </a:prstGeom>
          <a:noFill/>
        </p:spPr>
        <p:txBody>
          <a:bodyPr wrap="square" rtlCol="0">
            <a:spAutoFit/>
          </a:bodyPr>
          <a:lstStyle/>
          <a:p>
            <a:r>
              <a:rPr lang="en-US" dirty="0">
                <a:solidFill>
                  <a:schemeClr val="bg1"/>
                </a:solidFill>
              </a:rPr>
              <a:t>The domain of an attribute must include only atomic (simple, indivisible) values and that the value of any attribute in a tuple must be a single value from the domain of that attribute.</a:t>
            </a:r>
          </a:p>
        </p:txBody>
      </p:sp>
      <p:pic>
        <p:nvPicPr>
          <p:cNvPr id="4" name="Picture 3">
            <a:extLst>
              <a:ext uri="{FF2B5EF4-FFF2-40B4-BE49-F238E27FC236}">
                <a16:creationId xmlns:a16="http://schemas.microsoft.com/office/drawing/2014/main" id="{E8AAF5F1-A7A9-8440-10D7-6D06F4FE8BA0}"/>
              </a:ext>
            </a:extLst>
          </p:cNvPr>
          <p:cNvPicPr>
            <a:picLocks noChangeAspect="1"/>
          </p:cNvPicPr>
          <p:nvPr/>
        </p:nvPicPr>
        <p:blipFill>
          <a:blip r:embed="rId3"/>
          <a:stretch>
            <a:fillRect/>
          </a:stretch>
        </p:blipFill>
        <p:spPr>
          <a:xfrm>
            <a:off x="226827" y="1352370"/>
            <a:ext cx="4763386" cy="1425094"/>
          </a:xfrm>
          <a:prstGeom prst="rect">
            <a:avLst/>
          </a:prstGeom>
        </p:spPr>
      </p:pic>
      <p:pic>
        <p:nvPicPr>
          <p:cNvPr id="8" name="Picture 7">
            <a:extLst>
              <a:ext uri="{FF2B5EF4-FFF2-40B4-BE49-F238E27FC236}">
                <a16:creationId xmlns:a16="http://schemas.microsoft.com/office/drawing/2014/main" id="{9C424614-FA1D-7CA2-9F50-94FED948FCF7}"/>
              </a:ext>
            </a:extLst>
          </p:cNvPr>
          <p:cNvPicPr>
            <a:picLocks noChangeAspect="1"/>
          </p:cNvPicPr>
          <p:nvPr/>
        </p:nvPicPr>
        <p:blipFill>
          <a:blip r:embed="rId4"/>
          <a:stretch>
            <a:fillRect/>
          </a:stretch>
        </p:blipFill>
        <p:spPr>
          <a:xfrm>
            <a:off x="1665766" y="3206354"/>
            <a:ext cx="6648893" cy="1508423"/>
          </a:xfrm>
          <a:prstGeom prst="rect">
            <a:avLst/>
          </a:prstGeom>
        </p:spPr>
      </p:pic>
    </p:spTree>
    <p:extLst>
      <p:ext uri="{BB962C8B-B14F-4D97-AF65-F5344CB8AC3E}">
        <p14:creationId xmlns:p14="http://schemas.microsoft.com/office/powerpoint/2010/main" val="627559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1DE75-EF96-5679-63D9-86AA21187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A3729-9149-C5DD-0662-B21214D1ABA8}"/>
              </a:ext>
            </a:extLst>
          </p:cNvPr>
          <p:cNvSpPr>
            <a:spLocks noGrp="1"/>
          </p:cNvSpPr>
          <p:nvPr>
            <p:ph type="title"/>
          </p:nvPr>
        </p:nvSpPr>
        <p:spPr>
          <a:xfrm>
            <a:off x="713224" y="212158"/>
            <a:ext cx="7736700" cy="572700"/>
          </a:xfrm>
        </p:spPr>
        <p:txBody>
          <a:bodyPr/>
          <a:lstStyle/>
          <a:p>
            <a:r>
              <a:rPr lang="en-US" dirty="0"/>
              <a:t>2</a:t>
            </a:r>
            <a:r>
              <a:rPr lang="en-US" baseline="30000" dirty="0"/>
              <a:t>nd</a:t>
            </a:r>
            <a:r>
              <a:rPr lang="en-US" dirty="0"/>
              <a:t> Normal Form</a:t>
            </a:r>
          </a:p>
        </p:txBody>
      </p:sp>
      <p:cxnSp>
        <p:nvCxnSpPr>
          <p:cNvPr id="5" name="Straight Arrow Connector 4">
            <a:extLst>
              <a:ext uri="{FF2B5EF4-FFF2-40B4-BE49-F238E27FC236}">
                <a16:creationId xmlns:a16="http://schemas.microsoft.com/office/drawing/2014/main" id="{4B48AAC1-0056-8A57-310F-8589C638C883}"/>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9DEDA5-27A2-E1D1-8996-73279C223DE0}"/>
              </a:ext>
            </a:extLst>
          </p:cNvPr>
          <p:cNvSpPr txBox="1"/>
          <p:nvPr/>
        </p:nvSpPr>
        <p:spPr>
          <a:xfrm>
            <a:off x="6550563" y="1329926"/>
            <a:ext cx="2167394" cy="738664"/>
          </a:xfrm>
          <a:prstGeom prst="rect">
            <a:avLst/>
          </a:prstGeom>
          <a:noFill/>
        </p:spPr>
        <p:txBody>
          <a:bodyPr wrap="square" rtlCol="0">
            <a:spAutoFit/>
          </a:bodyPr>
          <a:lstStyle/>
          <a:p>
            <a:r>
              <a:rPr lang="en-US" dirty="0">
                <a:solidFill>
                  <a:schemeClr val="bg1"/>
                </a:solidFill>
              </a:rPr>
              <a:t>Each non-key column in a table is fully dependent on the primary key. </a:t>
            </a:r>
          </a:p>
        </p:txBody>
      </p:sp>
      <p:pic>
        <p:nvPicPr>
          <p:cNvPr id="8" name="Picture 7">
            <a:extLst>
              <a:ext uri="{FF2B5EF4-FFF2-40B4-BE49-F238E27FC236}">
                <a16:creationId xmlns:a16="http://schemas.microsoft.com/office/drawing/2014/main" id="{12539D32-F76A-158A-F09E-C3CC00217605}"/>
              </a:ext>
            </a:extLst>
          </p:cNvPr>
          <p:cNvPicPr>
            <a:picLocks noChangeAspect="1"/>
          </p:cNvPicPr>
          <p:nvPr/>
        </p:nvPicPr>
        <p:blipFill>
          <a:blip r:embed="rId3"/>
          <a:stretch>
            <a:fillRect/>
          </a:stretch>
        </p:blipFill>
        <p:spPr>
          <a:xfrm>
            <a:off x="1516911" y="2873446"/>
            <a:ext cx="6110177" cy="2023610"/>
          </a:xfrm>
          <a:prstGeom prst="rect">
            <a:avLst/>
          </a:prstGeom>
        </p:spPr>
      </p:pic>
      <p:graphicFrame>
        <p:nvGraphicFramePr>
          <p:cNvPr id="9" name="Table 8">
            <a:extLst>
              <a:ext uri="{FF2B5EF4-FFF2-40B4-BE49-F238E27FC236}">
                <a16:creationId xmlns:a16="http://schemas.microsoft.com/office/drawing/2014/main" id="{FCE14E2E-96AE-6968-19F6-50EBB4EAC845}"/>
              </a:ext>
            </a:extLst>
          </p:cNvPr>
          <p:cNvGraphicFramePr>
            <a:graphicFrameLocks noGrp="1"/>
          </p:cNvGraphicFramePr>
          <p:nvPr>
            <p:extLst>
              <p:ext uri="{D42A27DB-BD31-4B8C-83A1-F6EECF244321}">
                <p14:modId xmlns:p14="http://schemas.microsoft.com/office/powerpoint/2010/main" val="2992602583"/>
              </p:ext>
            </p:extLst>
          </p:nvPr>
        </p:nvGraphicFramePr>
        <p:xfrm>
          <a:off x="262270" y="979229"/>
          <a:ext cx="6096000" cy="1483360"/>
        </p:xfrm>
        <a:graphic>
          <a:graphicData uri="http://schemas.openxmlformats.org/drawingml/2006/table">
            <a:tbl>
              <a:tblPr firstRow="1" bandRow="1">
                <a:tableStyleId>{69C7853C-536D-4A76-A0AE-DD22124D55A5}</a:tableStyleId>
              </a:tblPr>
              <a:tblGrid>
                <a:gridCol w="1524000">
                  <a:extLst>
                    <a:ext uri="{9D8B030D-6E8A-4147-A177-3AD203B41FA5}">
                      <a16:colId xmlns:a16="http://schemas.microsoft.com/office/drawing/2014/main" val="2129878746"/>
                    </a:ext>
                  </a:extLst>
                </a:gridCol>
                <a:gridCol w="1524000">
                  <a:extLst>
                    <a:ext uri="{9D8B030D-6E8A-4147-A177-3AD203B41FA5}">
                      <a16:colId xmlns:a16="http://schemas.microsoft.com/office/drawing/2014/main" val="2690623"/>
                    </a:ext>
                  </a:extLst>
                </a:gridCol>
                <a:gridCol w="1524000">
                  <a:extLst>
                    <a:ext uri="{9D8B030D-6E8A-4147-A177-3AD203B41FA5}">
                      <a16:colId xmlns:a16="http://schemas.microsoft.com/office/drawing/2014/main" val="3426380474"/>
                    </a:ext>
                  </a:extLst>
                </a:gridCol>
                <a:gridCol w="1524000">
                  <a:extLst>
                    <a:ext uri="{9D8B030D-6E8A-4147-A177-3AD203B41FA5}">
                      <a16:colId xmlns:a16="http://schemas.microsoft.com/office/drawing/2014/main" val="584446643"/>
                    </a:ext>
                  </a:extLst>
                </a:gridCol>
              </a:tblGrid>
              <a:tr h="370840">
                <a:tc>
                  <a:txBody>
                    <a:bodyPr/>
                    <a:lstStyle/>
                    <a:p>
                      <a:r>
                        <a:rPr lang="en-US" dirty="0" err="1"/>
                        <a:t>Employee_Id</a:t>
                      </a:r>
                      <a:endParaRPr lang="en-US" dirty="0"/>
                    </a:p>
                  </a:txBody>
                  <a:tcPr/>
                </a:tc>
                <a:tc>
                  <a:txBody>
                    <a:bodyPr/>
                    <a:lstStyle/>
                    <a:p>
                      <a:r>
                        <a:rPr lang="en-US" dirty="0"/>
                        <a:t>Name</a:t>
                      </a:r>
                    </a:p>
                  </a:txBody>
                  <a:tcPr/>
                </a:tc>
                <a:tc>
                  <a:txBody>
                    <a:bodyPr/>
                    <a:lstStyle/>
                    <a:p>
                      <a:r>
                        <a:rPr lang="en-US" dirty="0" err="1"/>
                        <a:t>Phone_Number</a:t>
                      </a:r>
                      <a:endParaRPr lang="en-US" dirty="0"/>
                    </a:p>
                  </a:txBody>
                  <a:tcPr/>
                </a:tc>
                <a:tc>
                  <a:txBody>
                    <a:bodyPr/>
                    <a:lstStyle/>
                    <a:p>
                      <a:r>
                        <a:rPr lang="en-US" dirty="0"/>
                        <a:t>Department</a:t>
                      </a:r>
                    </a:p>
                  </a:txBody>
                  <a:tcPr/>
                </a:tc>
                <a:extLst>
                  <a:ext uri="{0D108BD9-81ED-4DB2-BD59-A6C34878D82A}">
                    <a16:rowId xmlns:a16="http://schemas.microsoft.com/office/drawing/2014/main" val="3255021223"/>
                  </a:ext>
                </a:extLst>
              </a:tr>
              <a:tr h="370840">
                <a:tc>
                  <a:txBody>
                    <a:bodyPr/>
                    <a:lstStyle/>
                    <a:p>
                      <a:r>
                        <a:rPr lang="en-US" dirty="0"/>
                        <a:t>1</a:t>
                      </a:r>
                    </a:p>
                  </a:txBody>
                  <a:tcPr/>
                </a:tc>
                <a:tc>
                  <a:txBody>
                    <a:bodyPr/>
                    <a:lstStyle/>
                    <a:p>
                      <a:r>
                        <a:rPr lang="en-US" dirty="0"/>
                        <a:t>John Smith</a:t>
                      </a:r>
                    </a:p>
                  </a:txBody>
                  <a:tcPr/>
                </a:tc>
                <a:tc>
                  <a:txBody>
                    <a:bodyPr/>
                    <a:lstStyle/>
                    <a:p>
                      <a:r>
                        <a:rPr lang="en-US" dirty="0"/>
                        <a:t>555-555-5555</a:t>
                      </a:r>
                    </a:p>
                  </a:txBody>
                  <a:tcPr/>
                </a:tc>
                <a:tc>
                  <a:txBody>
                    <a:bodyPr/>
                    <a:lstStyle/>
                    <a:p>
                      <a:r>
                        <a:rPr lang="en-US" dirty="0"/>
                        <a:t>Tech</a:t>
                      </a:r>
                    </a:p>
                  </a:txBody>
                  <a:tcPr/>
                </a:tc>
                <a:extLst>
                  <a:ext uri="{0D108BD9-81ED-4DB2-BD59-A6C34878D82A}">
                    <a16:rowId xmlns:a16="http://schemas.microsoft.com/office/drawing/2014/main" val="1536839082"/>
                  </a:ext>
                </a:extLst>
              </a:tr>
              <a:tr h="370840">
                <a:tc>
                  <a:txBody>
                    <a:bodyPr/>
                    <a:lstStyle/>
                    <a:p>
                      <a:r>
                        <a:rPr lang="en-US" dirty="0"/>
                        <a:t>2</a:t>
                      </a:r>
                    </a:p>
                  </a:txBody>
                  <a:tcPr/>
                </a:tc>
                <a:tc>
                  <a:txBody>
                    <a:bodyPr/>
                    <a:lstStyle/>
                    <a:p>
                      <a:r>
                        <a:rPr lang="en-US" dirty="0"/>
                        <a:t>Jane Doe</a:t>
                      </a:r>
                    </a:p>
                  </a:txBody>
                  <a:tcPr/>
                </a:tc>
                <a:tc>
                  <a:txBody>
                    <a:bodyPr/>
                    <a:lstStyle/>
                    <a:p>
                      <a:r>
                        <a:rPr lang="en-US" dirty="0"/>
                        <a:t>555-555-5555</a:t>
                      </a:r>
                    </a:p>
                  </a:txBody>
                  <a:tcPr/>
                </a:tc>
                <a:tc>
                  <a:txBody>
                    <a:bodyPr/>
                    <a:lstStyle/>
                    <a:p>
                      <a:r>
                        <a:rPr lang="en-US" dirty="0"/>
                        <a:t>Tech</a:t>
                      </a:r>
                    </a:p>
                  </a:txBody>
                  <a:tcPr/>
                </a:tc>
                <a:extLst>
                  <a:ext uri="{0D108BD9-81ED-4DB2-BD59-A6C34878D82A}">
                    <a16:rowId xmlns:a16="http://schemas.microsoft.com/office/drawing/2014/main" val="2299515277"/>
                  </a:ext>
                </a:extLst>
              </a:tr>
              <a:tr h="370840">
                <a:tc>
                  <a:txBody>
                    <a:bodyPr/>
                    <a:lstStyle/>
                    <a:p>
                      <a:r>
                        <a:rPr lang="en-US" dirty="0"/>
                        <a:t>3</a:t>
                      </a:r>
                    </a:p>
                  </a:txBody>
                  <a:tcPr/>
                </a:tc>
                <a:tc>
                  <a:txBody>
                    <a:bodyPr/>
                    <a:lstStyle/>
                    <a:p>
                      <a:r>
                        <a:rPr lang="en-US" dirty="0"/>
                        <a:t>Hal Emmerich</a:t>
                      </a:r>
                    </a:p>
                  </a:txBody>
                  <a:tcPr/>
                </a:tc>
                <a:tc>
                  <a:txBody>
                    <a:bodyPr/>
                    <a:lstStyle/>
                    <a:p>
                      <a:r>
                        <a:rPr lang="en-US" dirty="0"/>
                        <a:t>777-777-7777</a:t>
                      </a:r>
                    </a:p>
                  </a:txBody>
                  <a:tcPr/>
                </a:tc>
                <a:tc>
                  <a:txBody>
                    <a:bodyPr/>
                    <a:lstStyle/>
                    <a:p>
                      <a:r>
                        <a:rPr lang="en-US" dirty="0"/>
                        <a:t>Tech</a:t>
                      </a:r>
                    </a:p>
                  </a:txBody>
                  <a:tcPr/>
                </a:tc>
                <a:extLst>
                  <a:ext uri="{0D108BD9-81ED-4DB2-BD59-A6C34878D82A}">
                    <a16:rowId xmlns:a16="http://schemas.microsoft.com/office/drawing/2014/main" val="353971582"/>
                  </a:ext>
                </a:extLst>
              </a:tr>
            </a:tbl>
          </a:graphicData>
        </a:graphic>
      </p:graphicFrame>
    </p:spTree>
    <p:extLst>
      <p:ext uri="{BB962C8B-B14F-4D97-AF65-F5344CB8AC3E}">
        <p14:creationId xmlns:p14="http://schemas.microsoft.com/office/powerpoint/2010/main" val="377088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3F2E1-802B-6C9B-96A0-1BE4422D2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F5085-32E1-1791-F7E7-D448F93FB6D6}"/>
              </a:ext>
            </a:extLst>
          </p:cNvPr>
          <p:cNvSpPr>
            <a:spLocks noGrp="1"/>
          </p:cNvSpPr>
          <p:nvPr>
            <p:ph type="title"/>
          </p:nvPr>
        </p:nvSpPr>
        <p:spPr>
          <a:xfrm>
            <a:off x="713224" y="212158"/>
            <a:ext cx="7736700" cy="572700"/>
          </a:xfrm>
        </p:spPr>
        <p:txBody>
          <a:bodyPr/>
          <a:lstStyle/>
          <a:p>
            <a:r>
              <a:rPr lang="en-US" dirty="0"/>
              <a:t>3rd Normal Form</a:t>
            </a:r>
          </a:p>
        </p:txBody>
      </p:sp>
      <p:cxnSp>
        <p:nvCxnSpPr>
          <p:cNvPr id="5" name="Straight Arrow Connector 4">
            <a:extLst>
              <a:ext uri="{FF2B5EF4-FFF2-40B4-BE49-F238E27FC236}">
                <a16:creationId xmlns:a16="http://schemas.microsoft.com/office/drawing/2014/main" id="{9F35A69A-12F5-4540-690A-7BA419D2FA67}"/>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EA20EAA-317D-2A19-C3BF-89B8F81D414E}"/>
              </a:ext>
            </a:extLst>
          </p:cNvPr>
          <p:cNvSpPr txBox="1"/>
          <p:nvPr/>
        </p:nvSpPr>
        <p:spPr>
          <a:xfrm>
            <a:off x="6550563" y="1329926"/>
            <a:ext cx="2167394" cy="954107"/>
          </a:xfrm>
          <a:prstGeom prst="rect">
            <a:avLst/>
          </a:prstGeom>
          <a:noFill/>
        </p:spPr>
        <p:txBody>
          <a:bodyPr wrap="square" rtlCol="0">
            <a:spAutoFit/>
          </a:bodyPr>
          <a:lstStyle/>
          <a:p>
            <a:r>
              <a:rPr lang="en-US" dirty="0">
                <a:solidFill>
                  <a:schemeClr val="bg1"/>
                </a:solidFill>
              </a:rPr>
              <a:t>Each non-key column in a table is not transitively dependent on the primary key. </a:t>
            </a:r>
          </a:p>
        </p:txBody>
      </p:sp>
      <p:pic>
        <p:nvPicPr>
          <p:cNvPr id="4" name="Picture 3">
            <a:extLst>
              <a:ext uri="{FF2B5EF4-FFF2-40B4-BE49-F238E27FC236}">
                <a16:creationId xmlns:a16="http://schemas.microsoft.com/office/drawing/2014/main" id="{21726729-EDA0-32C4-172D-2BA77824A73E}"/>
              </a:ext>
            </a:extLst>
          </p:cNvPr>
          <p:cNvPicPr>
            <a:picLocks noChangeAspect="1"/>
          </p:cNvPicPr>
          <p:nvPr/>
        </p:nvPicPr>
        <p:blipFill>
          <a:blip r:embed="rId3"/>
          <a:stretch>
            <a:fillRect/>
          </a:stretch>
        </p:blipFill>
        <p:spPr>
          <a:xfrm>
            <a:off x="713224" y="1214217"/>
            <a:ext cx="5331655" cy="1629117"/>
          </a:xfrm>
          <a:prstGeom prst="rect">
            <a:avLst/>
          </a:prstGeom>
        </p:spPr>
      </p:pic>
      <p:pic>
        <p:nvPicPr>
          <p:cNvPr id="11" name="Picture 10">
            <a:extLst>
              <a:ext uri="{FF2B5EF4-FFF2-40B4-BE49-F238E27FC236}">
                <a16:creationId xmlns:a16="http://schemas.microsoft.com/office/drawing/2014/main" id="{F8B95CCA-24AF-0359-BD3A-5032AB98000D}"/>
              </a:ext>
            </a:extLst>
          </p:cNvPr>
          <p:cNvPicPr>
            <a:picLocks noChangeAspect="1"/>
          </p:cNvPicPr>
          <p:nvPr/>
        </p:nvPicPr>
        <p:blipFill>
          <a:blip r:embed="rId4"/>
          <a:stretch>
            <a:fillRect/>
          </a:stretch>
        </p:blipFill>
        <p:spPr>
          <a:xfrm>
            <a:off x="225776" y="3191851"/>
            <a:ext cx="4346224" cy="1430286"/>
          </a:xfrm>
          <a:prstGeom prst="rect">
            <a:avLst/>
          </a:prstGeom>
        </p:spPr>
      </p:pic>
      <p:pic>
        <p:nvPicPr>
          <p:cNvPr id="13" name="Picture 12">
            <a:extLst>
              <a:ext uri="{FF2B5EF4-FFF2-40B4-BE49-F238E27FC236}">
                <a16:creationId xmlns:a16="http://schemas.microsoft.com/office/drawing/2014/main" id="{5898FBB7-412C-A5FD-7898-156E886979B5}"/>
              </a:ext>
            </a:extLst>
          </p:cNvPr>
          <p:cNvPicPr>
            <a:picLocks noChangeAspect="1"/>
          </p:cNvPicPr>
          <p:nvPr/>
        </p:nvPicPr>
        <p:blipFill>
          <a:blip r:embed="rId5"/>
          <a:stretch>
            <a:fillRect/>
          </a:stretch>
        </p:blipFill>
        <p:spPr>
          <a:xfrm>
            <a:off x="4859695" y="3191851"/>
            <a:ext cx="4058529" cy="1436376"/>
          </a:xfrm>
          <a:prstGeom prst="rect">
            <a:avLst/>
          </a:prstGeom>
        </p:spPr>
      </p:pic>
    </p:spTree>
    <p:extLst>
      <p:ext uri="{BB962C8B-B14F-4D97-AF65-F5344CB8AC3E}">
        <p14:creationId xmlns:p14="http://schemas.microsoft.com/office/powerpoint/2010/main" val="1100522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8F019-1027-0E32-AC95-6271606F4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E3DD3-CA65-8150-36E5-A2D694EBC774}"/>
              </a:ext>
            </a:extLst>
          </p:cNvPr>
          <p:cNvSpPr>
            <a:spLocks noGrp="1"/>
          </p:cNvSpPr>
          <p:nvPr>
            <p:ph type="title"/>
          </p:nvPr>
        </p:nvSpPr>
        <p:spPr>
          <a:xfrm>
            <a:off x="713224" y="140047"/>
            <a:ext cx="7736700" cy="572700"/>
          </a:xfrm>
        </p:spPr>
        <p:txBody>
          <a:bodyPr/>
          <a:lstStyle/>
          <a:p>
            <a:r>
              <a:rPr lang="en-US" dirty="0"/>
              <a:t>Data Mapping Algorithm</a:t>
            </a:r>
          </a:p>
        </p:txBody>
      </p:sp>
      <p:cxnSp>
        <p:nvCxnSpPr>
          <p:cNvPr id="5" name="Straight Arrow Connector 4">
            <a:extLst>
              <a:ext uri="{FF2B5EF4-FFF2-40B4-BE49-F238E27FC236}">
                <a16:creationId xmlns:a16="http://schemas.microsoft.com/office/drawing/2014/main" id="{4104E768-A137-CB3E-31B5-316AB8C349D8}"/>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E71D071-DC6A-C506-24EF-66534A197F84}"/>
              </a:ext>
            </a:extLst>
          </p:cNvPr>
          <p:cNvSpPr txBox="1"/>
          <p:nvPr/>
        </p:nvSpPr>
        <p:spPr>
          <a:xfrm>
            <a:off x="1123462" y="837229"/>
            <a:ext cx="3458112" cy="2246769"/>
          </a:xfrm>
          <a:prstGeom prst="rect">
            <a:avLst/>
          </a:prstGeom>
          <a:noFill/>
        </p:spPr>
        <p:txBody>
          <a:bodyPr wrap="square">
            <a:spAutoFit/>
          </a:bodyPr>
          <a:lstStyle/>
          <a:p>
            <a:pPr>
              <a:buClr>
                <a:schemeClr val="bg1"/>
              </a:buClr>
            </a:pPr>
            <a:r>
              <a:rPr lang="en-US" dirty="0">
                <a:solidFill>
                  <a:schemeClr val="bg1"/>
                </a:solidFill>
              </a:rPr>
              <a:t>Step 1: Map Regular Entity Types – create a relation and include all simple attributes of the entity. Choose a Primary Key.</a:t>
            </a:r>
          </a:p>
          <a:p>
            <a:pPr>
              <a:buClr>
                <a:schemeClr val="bg1"/>
              </a:buClr>
            </a:pPr>
            <a:endParaRPr lang="en-US" dirty="0">
              <a:solidFill>
                <a:schemeClr val="bg1"/>
              </a:solidFill>
            </a:endParaRPr>
          </a:p>
          <a:p>
            <a:pPr>
              <a:buClr>
                <a:schemeClr val="bg1"/>
              </a:buClr>
            </a:pPr>
            <a:r>
              <a:rPr lang="en-US" dirty="0">
                <a:solidFill>
                  <a:schemeClr val="bg1"/>
                </a:solidFill>
              </a:rPr>
              <a:t>Step 2: Map Weak Entity Types – create a relation and include all simple attributes, also include the foreign key that corresponds to the primary key of the owner entity type. </a:t>
            </a:r>
          </a:p>
        </p:txBody>
      </p:sp>
      <p:pic>
        <p:nvPicPr>
          <p:cNvPr id="11" name="Picture 10">
            <a:extLst>
              <a:ext uri="{FF2B5EF4-FFF2-40B4-BE49-F238E27FC236}">
                <a16:creationId xmlns:a16="http://schemas.microsoft.com/office/drawing/2014/main" id="{81C4DD40-951D-0A6E-2772-10FC38DE4204}"/>
              </a:ext>
            </a:extLst>
          </p:cNvPr>
          <p:cNvPicPr>
            <a:picLocks noChangeAspect="1"/>
          </p:cNvPicPr>
          <p:nvPr/>
        </p:nvPicPr>
        <p:blipFill>
          <a:blip r:embed="rId3"/>
          <a:stretch>
            <a:fillRect/>
          </a:stretch>
        </p:blipFill>
        <p:spPr>
          <a:xfrm>
            <a:off x="2842944" y="3394388"/>
            <a:ext cx="3192589" cy="1609065"/>
          </a:xfrm>
          <a:prstGeom prst="rect">
            <a:avLst/>
          </a:prstGeom>
        </p:spPr>
      </p:pic>
      <p:pic>
        <p:nvPicPr>
          <p:cNvPr id="13" name="Picture 12">
            <a:extLst>
              <a:ext uri="{FF2B5EF4-FFF2-40B4-BE49-F238E27FC236}">
                <a16:creationId xmlns:a16="http://schemas.microsoft.com/office/drawing/2014/main" id="{4DA4B44B-E638-F582-F07A-DAA24700CE5A}"/>
              </a:ext>
            </a:extLst>
          </p:cNvPr>
          <p:cNvPicPr>
            <a:picLocks noChangeAspect="1"/>
          </p:cNvPicPr>
          <p:nvPr/>
        </p:nvPicPr>
        <p:blipFill>
          <a:blip r:embed="rId4"/>
          <a:stretch>
            <a:fillRect/>
          </a:stretch>
        </p:blipFill>
        <p:spPr>
          <a:xfrm>
            <a:off x="5331464" y="771015"/>
            <a:ext cx="2947327" cy="2571002"/>
          </a:xfrm>
          <a:prstGeom prst="rect">
            <a:avLst/>
          </a:prstGeom>
        </p:spPr>
      </p:pic>
    </p:spTree>
    <p:extLst>
      <p:ext uri="{BB962C8B-B14F-4D97-AF65-F5344CB8AC3E}">
        <p14:creationId xmlns:p14="http://schemas.microsoft.com/office/powerpoint/2010/main" val="422466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ctrTitle"/>
          </p:nvPr>
        </p:nvSpPr>
        <p:spPr>
          <a:xfrm>
            <a:off x="720000" y="2101463"/>
            <a:ext cx="2697900" cy="129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a Database?</a:t>
            </a:r>
            <a:endParaRPr dirty="0"/>
          </a:p>
        </p:txBody>
      </p:sp>
      <p:sp>
        <p:nvSpPr>
          <p:cNvPr id="406" name="Google Shape;406;p30"/>
          <p:cNvSpPr txBox="1">
            <a:spLocks noGrp="1"/>
          </p:cNvSpPr>
          <p:nvPr>
            <p:ph type="title" idx="2"/>
          </p:nvPr>
        </p:nvSpPr>
        <p:spPr>
          <a:xfrm>
            <a:off x="720000" y="837488"/>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grpSp>
        <p:nvGrpSpPr>
          <p:cNvPr id="407" name="Google Shape;407;p30"/>
          <p:cNvGrpSpPr/>
          <p:nvPr/>
        </p:nvGrpSpPr>
        <p:grpSpPr>
          <a:xfrm>
            <a:off x="4455820" y="1542185"/>
            <a:ext cx="4005090" cy="3068089"/>
            <a:chOff x="4428901" y="1471229"/>
            <a:chExt cx="4797089" cy="3674798"/>
          </a:xfrm>
        </p:grpSpPr>
        <p:sp>
          <p:nvSpPr>
            <p:cNvPr id="408" name="Google Shape;408;p30"/>
            <p:cNvSpPr/>
            <p:nvPr/>
          </p:nvSpPr>
          <p:spPr>
            <a:xfrm flipH="1">
              <a:off x="4428901" y="4806641"/>
              <a:ext cx="306677" cy="2831"/>
            </a:xfrm>
            <a:custGeom>
              <a:avLst/>
              <a:gdLst/>
              <a:ahLst/>
              <a:cxnLst/>
              <a:rect l="l" t="t" r="r" b="b"/>
              <a:pathLst>
                <a:path w="10942" h="101" extrusionOk="0">
                  <a:moveTo>
                    <a:pt x="0" y="0"/>
                  </a:moveTo>
                  <a:lnTo>
                    <a:pt x="0" y="100"/>
                  </a:lnTo>
                  <a:lnTo>
                    <a:pt x="10942" y="100"/>
                  </a:lnTo>
                  <a:lnTo>
                    <a:pt x="1094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flipH="1">
              <a:off x="5518078" y="4768300"/>
              <a:ext cx="399224" cy="3784"/>
            </a:xfrm>
            <a:custGeom>
              <a:avLst/>
              <a:gdLst/>
              <a:ahLst/>
              <a:cxnLst/>
              <a:rect l="l" t="t" r="r" b="b"/>
              <a:pathLst>
                <a:path w="14244" h="135" extrusionOk="0">
                  <a:moveTo>
                    <a:pt x="0" y="1"/>
                  </a:moveTo>
                  <a:lnTo>
                    <a:pt x="0" y="134"/>
                  </a:lnTo>
                  <a:lnTo>
                    <a:pt x="14244" y="134"/>
                  </a:lnTo>
                  <a:lnTo>
                    <a:pt x="1424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flipH="1">
              <a:off x="4828097" y="4698175"/>
              <a:ext cx="308555" cy="2831"/>
            </a:xfrm>
            <a:custGeom>
              <a:avLst/>
              <a:gdLst/>
              <a:ahLst/>
              <a:cxnLst/>
              <a:rect l="l" t="t" r="r" b="b"/>
              <a:pathLst>
                <a:path w="11009" h="101" extrusionOk="0">
                  <a:moveTo>
                    <a:pt x="0" y="1"/>
                  </a:moveTo>
                  <a:lnTo>
                    <a:pt x="0" y="101"/>
                  </a:lnTo>
                  <a:lnTo>
                    <a:pt x="11008" y="101"/>
                  </a:lnTo>
                  <a:lnTo>
                    <a:pt x="1100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flipH="1">
              <a:off x="8391065" y="4717822"/>
              <a:ext cx="504887" cy="2831"/>
            </a:xfrm>
            <a:custGeom>
              <a:avLst/>
              <a:gdLst/>
              <a:ahLst/>
              <a:cxnLst/>
              <a:rect l="l" t="t" r="r" b="b"/>
              <a:pathLst>
                <a:path w="18014" h="101" extrusionOk="0">
                  <a:moveTo>
                    <a:pt x="0" y="0"/>
                  </a:moveTo>
                  <a:lnTo>
                    <a:pt x="0" y="100"/>
                  </a:lnTo>
                  <a:lnTo>
                    <a:pt x="18013" y="100"/>
                  </a:lnTo>
                  <a:lnTo>
                    <a:pt x="180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flipH="1">
              <a:off x="9152110" y="4717822"/>
              <a:ext cx="73880" cy="2831"/>
            </a:xfrm>
            <a:custGeom>
              <a:avLst/>
              <a:gdLst/>
              <a:ahLst/>
              <a:cxnLst/>
              <a:rect l="l" t="t" r="r" b="b"/>
              <a:pathLst>
                <a:path w="2636" h="101" extrusionOk="0">
                  <a:moveTo>
                    <a:pt x="0" y="0"/>
                  </a:moveTo>
                  <a:lnTo>
                    <a:pt x="0" y="100"/>
                  </a:lnTo>
                  <a:lnTo>
                    <a:pt x="2636" y="100"/>
                  </a:lnTo>
                  <a:lnTo>
                    <a:pt x="263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flipH="1">
              <a:off x="7493568" y="4767375"/>
              <a:ext cx="657273" cy="2831"/>
            </a:xfrm>
            <a:custGeom>
              <a:avLst/>
              <a:gdLst/>
              <a:ahLst/>
              <a:cxnLst/>
              <a:rect l="l" t="t" r="r" b="b"/>
              <a:pathLst>
                <a:path w="23451" h="101" extrusionOk="0">
                  <a:moveTo>
                    <a:pt x="1" y="0"/>
                  </a:moveTo>
                  <a:lnTo>
                    <a:pt x="1" y="100"/>
                  </a:lnTo>
                  <a:lnTo>
                    <a:pt x="23451" y="100"/>
                  </a:lnTo>
                  <a:lnTo>
                    <a:pt x="2345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flipH="1">
              <a:off x="5679825" y="3525841"/>
              <a:ext cx="184197" cy="157991"/>
            </a:xfrm>
            <a:custGeom>
              <a:avLst/>
              <a:gdLst/>
              <a:ahLst/>
              <a:cxnLst/>
              <a:rect l="l" t="t" r="r" b="b"/>
              <a:pathLst>
                <a:path w="6572" h="5637" extrusionOk="0">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flipH="1">
              <a:off x="6043509" y="3525841"/>
              <a:ext cx="184197" cy="157991"/>
            </a:xfrm>
            <a:custGeom>
              <a:avLst/>
              <a:gdLst/>
              <a:ahLst/>
              <a:cxnLst/>
              <a:rect l="l" t="t" r="r" b="b"/>
              <a:pathLst>
                <a:path w="6572" h="5637" extrusionOk="0">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flipH="1">
              <a:off x="5063696" y="2930004"/>
              <a:ext cx="229097" cy="285152"/>
            </a:xfrm>
            <a:custGeom>
              <a:avLst/>
              <a:gdLst/>
              <a:ahLst/>
              <a:cxnLst/>
              <a:rect l="l" t="t" r="r" b="b"/>
              <a:pathLst>
                <a:path w="8174" h="10174" extrusionOk="0">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flipH="1">
              <a:off x="4499026" y="4881419"/>
              <a:ext cx="4532495" cy="26460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flipH="1">
              <a:off x="6243570" y="1795255"/>
              <a:ext cx="342216" cy="3167528"/>
            </a:xfrm>
            <a:custGeom>
              <a:avLst/>
              <a:gdLst/>
              <a:ahLst/>
              <a:cxnLst/>
              <a:rect l="l" t="t" r="r" b="b"/>
              <a:pathLst>
                <a:path w="12210" h="113015" extrusionOk="0">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flipH="1">
              <a:off x="5922907" y="1795255"/>
              <a:ext cx="342188" cy="3166603"/>
            </a:xfrm>
            <a:custGeom>
              <a:avLst/>
              <a:gdLst/>
              <a:ahLst/>
              <a:cxnLst/>
              <a:rect l="l" t="t" r="r" b="b"/>
              <a:pathLst>
                <a:path w="12209" h="112982" extrusionOk="0">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flipH="1">
              <a:off x="4883255" y="2608641"/>
              <a:ext cx="23403" cy="184197"/>
            </a:xfrm>
            <a:custGeom>
              <a:avLst/>
              <a:gdLst/>
              <a:ahLst/>
              <a:cxnLst/>
              <a:rect l="l" t="t" r="r" b="b"/>
              <a:pathLst>
                <a:path w="835" h="6572" extrusionOk="0">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flipH="1">
              <a:off x="4848669" y="2116702"/>
              <a:ext cx="38370" cy="390984"/>
            </a:xfrm>
            <a:custGeom>
              <a:avLst/>
              <a:gdLst/>
              <a:ahLst/>
              <a:cxnLst/>
              <a:rect l="l" t="t" r="r" b="b"/>
              <a:pathLst>
                <a:path w="1369" h="13950" extrusionOk="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flipH="1">
              <a:off x="4873978" y="1836399"/>
              <a:ext cx="2862673" cy="2088637"/>
            </a:xfrm>
            <a:custGeom>
              <a:avLst/>
              <a:gdLst/>
              <a:ahLst/>
              <a:cxnLst/>
              <a:rect l="l" t="t" r="r" b="b"/>
              <a:pathLst>
                <a:path w="102138" h="74521" extrusionOk="0">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flipH="1">
              <a:off x="4869297" y="1832643"/>
              <a:ext cx="2872006" cy="2096149"/>
            </a:xfrm>
            <a:custGeom>
              <a:avLst/>
              <a:gdLst/>
              <a:ahLst/>
              <a:cxnLst/>
              <a:rect l="l" t="t" r="r" b="b"/>
              <a:pathLst>
                <a:path w="102471" h="74789" extrusionOk="0">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flipH="1">
              <a:off x="6322103" y="2960610"/>
              <a:ext cx="575937" cy="517107"/>
            </a:xfrm>
            <a:custGeom>
              <a:avLst/>
              <a:gdLst/>
              <a:ahLst/>
              <a:cxnLst/>
              <a:rect l="l" t="t" r="r" b="b"/>
              <a:pathLst>
                <a:path w="20549" h="18450" extrusionOk="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p:cNvSpPr/>
            <p:nvPr/>
          </p:nvSpPr>
          <p:spPr>
            <a:xfrm flipH="1">
              <a:off x="6379139" y="3012153"/>
              <a:ext cx="460940" cy="414022"/>
            </a:xfrm>
            <a:custGeom>
              <a:avLst/>
              <a:gdLst/>
              <a:ahLst/>
              <a:cxnLst/>
              <a:rect l="l" t="t" r="r" b="b"/>
              <a:pathLst>
                <a:path w="16446" h="14772" extrusionOk="0">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p:cNvSpPr/>
            <p:nvPr/>
          </p:nvSpPr>
          <p:spPr>
            <a:xfrm flipH="1">
              <a:off x="6437100" y="3064144"/>
              <a:ext cx="345943" cy="310012"/>
            </a:xfrm>
            <a:custGeom>
              <a:avLst/>
              <a:gdLst/>
              <a:ahLst/>
              <a:cxnLst/>
              <a:rect l="l" t="t" r="r" b="b"/>
              <a:pathLst>
                <a:path w="12343" h="11061" extrusionOk="0">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flipH="1">
              <a:off x="6501619" y="3115378"/>
              <a:ext cx="216877" cy="207572"/>
            </a:xfrm>
            <a:custGeom>
              <a:avLst/>
              <a:gdLst/>
              <a:ahLst/>
              <a:cxnLst/>
              <a:rect l="l" t="t" r="r" b="b"/>
              <a:pathLst>
                <a:path w="7738" h="7406" extrusionOk="0">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flipH="1">
              <a:off x="6555880" y="3167705"/>
              <a:ext cx="108382" cy="102917"/>
            </a:xfrm>
            <a:custGeom>
              <a:avLst/>
              <a:gdLst/>
              <a:ahLst/>
              <a:cxnLst/>
              <a:rect l="l" t="t" r="r" b="b"/>
              <a:pathLst>
                <a:path w="3867" h="3672" extrusionOk="0">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flipH="1">
              <a:off x="7090701" y="3072328"/>
              <a:ext cx="432801" cy="529215"/>
            </a:xfrm>
            <a:custGeom>
              <a:avLst/>
              <a:gdLst/>
              <a:ahLst/>
              <a:cxnLst/>
              <a:rect l="l" t="t" r="r" b="b"/>
              <a:pathLst>
                <a:path w="15442" h="18882" extrusionOk="0">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flipH="1">
              <a:off x="7180361" y="3246266"/>
              <a:ext cx="271166" cy="421674"/>
            </a:xfrm>
            <a:custGeom>
              <a:avLst/>
              <a:gdLst/>
              <a:ahLst/>
              <a:cxnLst/>
              <a:rect l="l" t="t" r="r" b="b"/>
              <a:pathLst>
                <a:path w="9675" h="15045" extrusionOk="0">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flipH="1">
              <a:off x="7249533" y="3636129"/>
              <a:ext cx="173939" cy="48628"/>
            </a:xfrm>
            <a:custGeom>
              <a:avLst/>
              <a:gdLst/>
              <a:ahLst/>
              <a:cxnLst/>
              <a:rect l="l" t="t" r="r" b="b"/>
              <a:pathLst>
                <a:path w="6206" h="1735" extrusionOk="0">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flipH="1">
              <a:off x="7243927" y="3630495"/>
              <a:ext cx="185150" cy="60820"/>
            </a:xfrm>
            <a:custGeom>
              <a:avLst/>
              <a:gdLst/>
              <a:ahLst/>
              <a:cxnLst/>
              <a:rect l="l" t="t" r="r" b="b"/>
              <a:pathLst>
                <a:path w="6606" h="2170" extrusionOk="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flipH="1">
              <a:off x="5463845" y="2614246"/>
              <a:ext cx="190755" cy="196361"/>
            </a:xfrm>
            <a:custGeom>
              <a:avLst/>
              <a:gdLst/>
              <a:ahLst/>
              <a:cxnLst/>
              <a:rect l="l" t="t" r="r" b="b"/>
              <a:pathLst>
                <a:path w="6806" h="7006" extrusionOk="0">
                  <a:moveTo>
                    <a:pt x="2802" y="1"/>
                  </a:moveTo>
                  <a:lnTo>
                    <a:pt x="0" y="1735"/>
                  </a:lnTo>
                  <a:lnTo>
                    <a:pt x="4904" y="7006"/>
                  </a:lnTo>
                  <a:lnTo>
                    <a:pt x="6805" y="4337"/>
                  </a:lnTo>
                  <a:lnTo>
                    <a:pt x="2802"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p:nvPr/>
          </p:nvSpPr>
          <p:spPr>
            <a:xfrm flipH="1">
              <a:off x="5478811" y="2631091"/>
              <a:ext cx="160822" cy="161747"/>
            </a:xfrm>
            <a:custGeom>
              <a:avLst/>
              <a:gdLst/>
              <a:ahLst/>
              <a:cxnLst/>
              <a:rect l="l" t="t" r="r" b="b"/>
              <a:pathLst>
                <a:path w="5738" h="5771" extrusionOk="0">
                  <a:moveTo>
                    <a:pt x="3136" y="0"/>
                  </a:moveTo>
                  <a:lnTo>
                    <a:pt x="0" y="2368"/>
                  </a:lnTo>
                  <a:lnTo>
                    <a:pt x="3202" y="5771"/>
                  </a:lnTo>
                  <a:lnTo>
                    <a:pt x="5738" y="2802"/>
                  </a:lnTo>
                  <a:lnTo>
                    <a:pt x="313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flipH="1">
              <a:off x="5450756" y="2473632"/>
              <a:ext cx="229097" cy="126628"/>
            </a:xfrm>
            <a:custGeom>
              <a:avLst/>
              <a:gdLst/>
              <a:ahLst/>
              <a:cxnLst/>
              <a:rect l="l" t="t" r="r" b="b"/>
              <a:pathLst>
                <a:path w="8174" h="4518" extrusionOk="0">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p:cNvSpPr/>
            <p:nvPr/>
          </p:nvSpPr>
          <p:spPr>
            <a:xfrm flipH="1">
              <a:off x="5291840" y="2619852"/>
              <a:ext cx="164549" cy="219736"/>
            </a:xfrm>
            <a:custGeom>
              <a:avLst/>
              <a:gdLst/>
              <a:ahLst/>
              <a:cxnLst/>
              <a:rect l="l" t="t" r="r" b="b"/>
              <a:pathLst>
                <a:path w="5871" h="7840" extrusionOk="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0"/>
            <p:cNvSpPr/>
            <p:nvPr/>
          </p:nvSpPr>
          <p:spPr>
            <a:xfrm flipH="1">
              <a:off x="5135699" y="2330243"/>
              <a:ext cx="465621" cy="426382"/>
            </a:xfrm>
            <a:custGeom>
              <a:avLst/>
              <a:gdLst/>
              <a:ahLst/>
              <a:cxnLst/>
              <a:rect l="l" t="t" r="r" b="b"/>
              <a:pathLst>
                <a:path w="16613" h="15213" extrusionOk="0">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p:cNvSpPr/>
            <p:nvPr/>
          </p:nvSpPr>
          <p:spPr>
            <a:xfrm flipH="1">
              <a:off x="5128215" y="2324638"/>
              <a:ext cx="474954" cy="437369"/>
            </a:xfrm>
            <a:custGeom>
              <a:avLst/>
              <a:gdLst/>
              <a:ahLst/>
              <a:cxnLst/>
              <a:rect l="l" t="t" r="r" b="b"/>
              <a:pathLst>
                <a:path w="16946" h="15605" extrusionOk="0">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p:cNvSpPr/>
            <p:nvPr/>
          </p:nvSpPr>
          <p:spPr>
            <a:xfrm flipH="1">
              <a:off x="5244137" y="2419427"/>
              <a:ext cx="142015" cy="132234"/>
            </a:xfrm>
            <a:custGeom>
              <a:avLst/>
              <a:gdLst/>
              <a:ahLst/>
              <a:cxnLst/>
              <a:rect l="l" t="t" r="r" b="b"/>
              <a:pathLst>
                <a:path w="5067" h="4718" extrusionOk="0">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p:cNvSpPr/>
            <p:nvPr/>
          </p:nvSpPr>
          <p:spPr>
            <a:xfrm flipH="1">
              <a:off x="5267512" y="2440756"/>
              <a:ext cx="98348" cy="91286"/>
            </a:xfrm>
            <a:custGeom>
              <a:avLst/>
              <a:gdLst/>
              <a:ahLst/>
              <a:cxnLst/>
              <a:rect l="l" t="t" r="r" b="b"/>
              <a:pathLst>
                <a:path w="3509" h="3257" extrusionOk="0">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flipH="1">
              <a:off x="5717213" y="3219444"/>
              <a:ext cx="488043" cy="437902"/>
            </a:xfrm>
            <a:custGeom>
              <a:avLst/>
              <a:gdLst/>
              <a:ahLst/>
              <a:cxnLst/>
              <a:rect l="l" t="t" r="r" b="b"/>
              <a:pathLst>
                <a:path w="17413" h="15624" extrusionOk="0">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p:nvPr/>
          </p:nvSpPr>
          <p:spPr>
            <a:xfrm flipH="1">
              <a:off x="5754714" y="3241558"/>
              <a:ext cx="405670" cy="393674"/>
            </a:xfrm>
            <a:custGeom>
              <a:avLst/>
              <a:gdLst/>
              <a:ahLst/>
              <a:cxnLst/>
              <a:rect l="l" t="t" r="r" b="b"/>
              <a:pathLst>
                <a:path w="14474" h="14046" extrusionOk="0">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p:cNvSpPr/>
            <p:nvPr/>
          </p:nvSpPr>
          <p:spPr>
            <a:xfrm flipH="1">
              <a:off x="5794821" y="3479063"/>
              <a:ext cx="345943" cy="156169"/>
            </a:xfrm>
            <a:custGeom>
              <a:avLst/>
              <a:gdLst/>
              <a:ahLst/>
              <a:cxnLst/>
              <a:rect l="l" t="t" r="r" b="b"/>
              <a:pathLst>
                <a:path w="12343" h="5572" extrusionOk="0">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flipH="1">
              <a:off x="5864974" y="3283627"/>
              <a:ext cx="183188" cy="174892"/>
            </a:xfrm>
            <a:custGeom>
              <a:avLst/>
              <a:gdLst/>
              <a:ahLst/>
              <a:cxnLst/>
              <a:rect l="l" t="t" r="r" b="b"/>
              <a:pathLst>
                <a:path w="6536" h="6240" extrusionOk="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p:nvPr/>
          </p:nvSpPr>
          <p:spPr>
            <a:xfrm flipH="1">
              <a:off x="6384744" y="2451574"/>
              <a:ext cx="240308" cy="358107"/>
            </a:xfrm>
            <a:custGeom>
              <a:avLst/>
              <a:gdLst/>
              <a:ahLst/>
              <a:cxnLst/>
              <a:rect l="l" t="t" r="r" b="b"/>
              <a:pathLst>
                <a:path w="8574" h="12777" extrusionOk="0">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flipH="1">
              <a:off x="6385697" y="2450650"/>
              <a:ext cx="239355" cy="359032"/>
            </a:xfrm>
            <a:custGeom>
              <a:avLst/>
              <a:gdLst/>
              <a:ahLst/>
              <a:cxnLst/>
              <a:rect l="l" t="t" r="r" b="b"/>
              <a:pathLst>
                <a:path w="8540" h="12810" extrusionOk="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flipH="1">
              <a:off x="6424936" y="2352469"/>
              <a:ext cx="404857" cy="232824"/>
            </a:xfrm>
            <a:custGeom>
              <a:avLst/>
              <a:gdLst/>
              <a:ahLst/>
              <a:cxnLst/>
              <a:rect l="l" t="t" r="r" b="b"/>
              <a:pathLst>
                <a:path w="14445" h="8307" extrusionOk="0">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p:nvPr/>
          </p:nvSpPr>
          <p:spPr>
            <a:xfrm flipH="1">
              <a:off x="6580152" y="2486160"/>
              <a:ext cx="296391" cy="331902"/>
            </a:xfrm>
            <a:custGeom>
              <a:avLst/>
              <a:gdLst/>
              <a:ahLst/>
              <a:cxnLst/>
              <a:rect l="l" t="t" r="r" b="b"/>
              <a:pathLst>
                <a:path w="10575" h="11842" extrusionOk="0">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p:cNvSpPr/>
            <p:nvPr/>
          </p:nvSpPr>
          <p:spPr>
            <a:xfrm flipH="1">
              <a:off x="7285072" y="2970448"/>
              <a:ext cx="12192" cy="24328"/>
            </a:xfrm>
            <a:custGeom>
              <a:avLst/>
              <a:gdLst/>
              <a:ahLst/>
              <a:cxnLst/>
              <a:rect l="l" t="t" r="r" b="b"/>
              <a:pathLst>
                <a:path w="435" h="868" extrusionOk="0">
                  <a:moveTo>
                    <a:pt x="34" y="1"/>
                  </a:moveTo>
                  <a:cubicBezTo>
                    <a:pt x="1" y="301"/>
                    <a:pt x="1" y="568"/>
                    <a:pt x="34" y="868"/>
                  </a:cubicBezTo>
                  <a:lnTo>
                    <a:pt x="435" y="801"/>
                  </a:lnTo>
                  <a:cubicBezTo>
                    <a:pt x="435" y="534"/>
                    <a:pt x="435" y="268"/>
                    <a:pt x="43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flipH="1">
              <a:off x="6996192" y="2578735"/>
              <a:ext cx="292635" cy="344066"/>
            </a:xfrm>
            <a:custGeom>
              <a:avLst/>
              <a:gdLst/>
              <a:ahLst/>
              <a:cxnLst/>
              <a:rect l="l" t="t" r="r" b="b"/>
              <a:pathLst>
                <a:path w="10441" h="12276" extrusionOk="0">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flipH="1">
              <a:off x="6928870" y="2552558"/>
              <a:ext cx="25281" cy="17769"/>
            </a:xfrm>
            <a:custGeom>
              <a:avLst/>
              <a:gdLst/>
              <a:ahLst/>
              <a:cxnLst/>
              <a:rect l="l" t="t" r="r" b="b"/>
              <a:pathLst>
                <a:path w="902" h="634" extrusionOk="0">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flipH="1">
              <a:off x="5335759" y="2869493"/>
              <a:ext cx="14995" cy="25253"/>
            </a:xfrm>
            <a:custGeom>
              <a:avLst/>
              <a:gdLst/>
              <a:ahLst/>
              <a:cxnLst/>
              <a:rect l="l" t="t" r="r" b="b"/>
              <a:pathLst>
                <a:path w="535" h="901" extrusionOk="0">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p:nvPr/>
          </p:nvSpPr>
          <p:spPr>
            <a:xfrm flipH="1">
              <a:off x="5334834" y="2938664"/>
              <a:ext cx="244035" cy="406707"/>
            </a:xfrm>
            <a:custGeom>
              <a:avLst/>
              <a:gdLst/>
              <a:ahLst/>
              <a:cxnLst/>
              <a:rect l="l" t="t" r="r" b="b"/>
              <a:pathLst>
                <a:path w="8707" h="14511" extrusionOk="0">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p:nvPr/>
          </p:nvSpPr>
          <p:spPr>
            <a:xfrm flipH="1">
              <a:off x="5612502" y="3355630"/>
              <a:ext cx="26206" cy="20600"/>
            </a:xfrm>
            <a:custGeom>
              <a:avLst/>
              <a:gdLst/>
              <a:ahLst/>
              <a:cxnLst/>
              <a:rect l="l" t="t" r="r" b="b"/>
              <a:pathLst>
                <a:path w="935" h="735" extrusionOk="0">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flipH="1">
              <a:off x="6276306" y="2537591"/>
              <a:ext cx="25253" cy="15920"/>
            </a:xfrm>
            <a:custGeom>
              <a:avLst/>
              <a:gdLst/>
              <a:ahLst/>
              <a:cxnLst/>
              <a:rect l="l" t="t" r="r" b="b"/>
              <a:pathLst>
                <a:path w="901" h="568" extrusionOk="0">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flipH="1">
              <a:off x="5921954" y="2558163"/>
              <a:ext cx="312310" cy="523582"/>
            </a:xfrm>
            <a:custGeom>
              <a:avLst/>
              <a:gdLst/>
              <a:ahLst/>
              <a:cxnLst/>
              <a:rect l="l" t="t" r="r" b="b"/>
              <a:pathLst>
                <a:path w="11143" h="18681" extrusionOk="0">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flipH="1">
              <a:off x="5929437" y="3128467"/>
              <a:ext cx="16873" cy="26206"/>
            </a:xfrm>
            <a:custGeom>
              <a:avLst/>
              <a:gdLst/>
              <a:ahLst/>
              <a:cxnLst/>
              <a:rect l="l" t="t" r="r" b="b"/>
              <a:pathLst>
                <a:path w="602" h="935" extrusionOk="0">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p:cNvSpPr/>
            <p:nvPr/>
          </p:nvSpPr>
          <p:spPr>
            <a:xfrm flipH="1">
              <a:off x="7019567" y="2106584"/>
              <a:ext cx="454354" cy="244091"/>
            </a:xfrm>
            <a:custGeom>
              <a:avLst/>
              <a:gdLst/>
              <a:ahLst/>
              <a:cxnLst/>
              <a:rect l="l" t="t" r="r" b="b"/>
              <a:pathLst>
                <a:path w="16211" h="8709" extrusionOk="0">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flipH="1">
              <a:off x="5509670" y="2122448"/>
              <a:ext cx="397374" cy="213233"/>
            </a:xfrm>
            <a:custGeom>
              <a:avLst/>
              <a:gdLst/>
              <a:ahLst/>
              <a:cxnLst/>
              <a:rect l="l" t="t" r="r" b="b"/>
              <a:pathLst>
                <a:path w="14178" h="7608" extrusionOk="0">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flipH="1">
              <a:off x="6069687" y="1988756"/>
              <a:ext cx="299194" cy="160878"/>
            </a:xfrm>
            <a:custGeom>
              <a:avLst/>
              <a:gdLst/>
              <a:ahLst/>
              <a:cxnLst/>
              <a:rect l="l" t="t" r="r" b="b"/>
              <a:pathLst>
                <a:path w="10675" h="5740" extrusionOk="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flipH="1">
              <a:off x="8410964" y="2023567"/>
              <a:ext cx="341011" cy="678350"/>
            </a:xfrm>
            <a:custGeom>
              <a:avLst/>
              <a:gdLst/>
              <a:ahLst/>
              <a:cxnLst/>
              <a:rect l="l" t="t" r="r" b="b"/>
              <a:pathLst>
                <a:path w="12167" h="24203" extrusionOk="0">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flipH="1">
              <a:off x="8463992" y="2642302"/>
              <a:ext cx="156169" cy="89772"/>
            </a:xfrm>
            <a:custGeom>
              <a:avLst/>
              <a:gdLst/>
              <a:ahLst/>
              <a:cxnLst/>
              <a:rect l="l" t="t" r="r" b="b"/>
              <a:pathLst>
                <a:path w="5572" h="3203" extrusionOk="0">
                  <a:moveTo>
                    <a:pt x="1969" y="0"/>
                  </a:moveTo>
                  <a:lnTo>
                    <a:pt x="167" y="267"/>
                  </a:lnTo>
                  <a:cubicBezTo>
                    <a:pt x="1" y="1802"/>
                    <a:pt x="2069" y="3203"/>
                    <a:pt x="2069" y="3203"/>
                  </a:cubicBezTo>
                  <a:lnTo>
                    <a:pt x="5571" y="1535"/>
                  </a:lnTo>
                  <a:lnTo>
                    <a:pt x="19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flipH="1">
              <a:off x="8419120" y="2685296"/>
              <a:ext cx="143080" cy="113147"/>
            </a:xfrm>
            <a:custGeom>
              <a:avLst/>
              <a:gdLst/>
              <a:ahLst/>
              <a:cxnLst/>
              <a:rect l="l" t="t" r="r" b="b"/>
              <a:pathLst>
                <a:path w="5105" h="4037" extrusionOk="0">
                  <a:moveTo>
                    <a:pt x="3503" y="1"/>
                  </a:moveTo>
                  <a:lnTo>
                    <a:pt x="1" y="1669"/>
                  </a:lnTo>
                  <a:lnTo>
                    <a:pt x="2069" y="4037"/>
                  </a:lnTo>
                  <a:lnTo>
                    <a:pt x="5104" y="2803"/>
                  </a:lnTo>
                  <a:lnTo>
                    <a:pt x="350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flipH="1">
              <a:off x="8140527" y="1789649"/>
              <a:ext cx="237477" cy="356230"/>
            </a:xfrm>
            <a:custGeom>
              <a:avLst/>
              <a:gdLst/>
              <a:ahLst/>
              <a:cxnLst/>
              <a:rect l="l" t="t" r="r" b="b"/>
              <a:pathLst>
                <a:path w="8473" h="12710" extrusionOk="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flipH="1">
              <a:off x="8133968" y="1978134"/>
              <a:ext cx="279574" cy="65837"/>
            </a:xfrm>
            <a:custGeom>
              <a:avLst/>
              <a:gdLst/>
              <a:ahLst/>
              <a:cxnLst/>
              <a:rect l="l" t="t" r="r" b="b"/>
              <a:pathLst>
                <a:path w="9975" h="2349" extrusionOk="0">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flipH="1">
              <a:off x="8084416" y="1684013"/>
              <a:ext cx="20600" cy="31811"/>
            </a:xfrm>
            <a:custGeom>
              <a:avLst/>
              <a:gdLst/>
              <a:ahLst/>
              <a:cxnLst/>
              <a:rect l="l" t="t" r="r" b="b"/>
              <a:pathLst>
                <a:path w="735" h="1135" extrusionOk="0">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flipH="1">
              <a:off x="8076933" y="1679333"/>
              <a:ext cx="20600" cy="8717"/>
            </a:xfrm>
            <a:custGeom>
              <a:avLst/>
              <a:gdLst/>
              <a:ahLst/>
              <a:cxnLst/>
              <a:rect l="l" t="t" r="r" b="b"/>
              <a:pathLst>
                <a:path w="735" h="311" extrusionOk="0">
                  <a:moveTo>
                    <a:pt x="734" y="0"/>
                  </a:moveTo>
                  <a:lnTo>
                    <a:pt x="0" y="167"/>
                  </a:lnTo>
                  <a:cubicBezTo>
                    <a:pt x="96" y="272"/>
                    <a:pt x="192" y="310"/>
                    <a:pt x="281" y="310"/>
                  </a:cubicBezTo>
                  <a:cubicBezTo>
                    <a:pt x="534" y="310"/>
                    <a:pt x="734"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flipH="1">
              <a:off x="8072280" y="1719524"/>
              <a:ext cx="30858" cy="62081"/>
            </a:xfrm>
            <a:custGeom>
              <a:avLst/>
              <a:gdLst/>
              <a:ahLst/>
              <a:cxnLst/>
              <a:rect l="l" t="t" r="r" b="b"/>
              <a:pathLst>
                <a:path w="1101" h="2215" extrusionOk="0">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flipH="1">
              <a:off x="8087219" y="1625015"/>
              <a:ext cx="47731" cy="27243"/>
            </a:xfrm>
            <a:custGeom>
              <a:avLst/>
              <a:gdLst/>
              <a:ahLst/>
              <a:cxnLst/>
              <a:rect l="l" t="t" r="r" b="b"/>
              <a:pathLst>
                <a:path w="1703" h="972" extrusionOk="0">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flipH="1">
              <a:off x="8076933" y="1503236"/>
              <a:ext cx="324446" cy="410575"/>
            </a:xfrm>
            <a:custGeom>
              <a:avLst/>
              <a:gdLst/>
              <a:ahLst/>
              <a:cxnLst/>
              <a:rect l="l" t="t" r="r" b="b"/>
              <a:pathLst>
                <a:path w="11576" h="14649" extrusionOk="0">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flipH="1">
              <a:off x="8026455" y="1471229"/>
              <a:ext cx="549759" cy="483783"/>
            </a:xfrm>
            <a:custGeom>
              <a:avLst/>
              <a:gdLst/>
              <a:ahLst/>
              <a:cxnLst/>
              <a:rect l="l" t="t" r="r" b="b"/>
              <a:pathLst>
                <a:path w="19615" h="17261" extrusionOk="0">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flipH="1">
              <a:off x="8122757" y="1673503"/>
              <a:ext cx="66257" cy="94649"/>
            </a:xfrm>
            <a:custGeom>
              <a:avLst/>
              <a:gdLst/>
              <a:ahLst/>
              <a:cxnLst/>
              <a:rect l="l" t="t" r="r" b="b"/>
              <a:pathLst>
                <a:path w="2364" h="3377" extrusionOk="0">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flipH="1">
              <a:off x="8046102" y="2679690"/>
              <a:ext cx="343141" cy="2218601"/>
            </a:xfrm>
            <a:custGeom>
              <a:avLst/>
              <a:gdLst/>
              <a:ahLst/>
              <a:cxnLst/>
              <a:rect l="l" t="t" r="r" b="b"/>
              <a:pathLst>
                <a:path w="12243" h="79158" extrusionOk="0">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flipH="1">
              <a:off x="8150813" y="2679690"/>
              <a:ext cx="496451" cy="2263473"/>
            </a:xfrm>
            <a:custGeom>
              <a:avLst/>
              <a:gdLst/>
              <a:ahLst/>
              <a:cxnLst/>
              <a:rect l="l" t="t" r="r" b="b"/>
              <a:pathLst>
                <a:path w="17713" h="80759" extrusionOk="0">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flipH="1">
              <a:off x="7993747" y="2002350"/>
              <a:ext cx="661953" cy="1592663"/>
            </a:xfrm>
            <a:custGeom>
              <a:avLst/>
              <a:gdLst/>
              <a:ahLst/>
              <a:cxnLst/>
              <a:rect l="l" t="t" r="r" b="b"/>
              <a:pathLst>
                <a:path w="23618" h="56825" extrusionOk="0">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flipH="1">
              <a:off x="8458387" y="2014962"/>
              <a:ext cx="146808" cy="284255"/>
            </a:xfrm>
            <a:custGeom>
              <a:avLst/>
              <a:gdLst/>
              <a:ahLst/>
              <a:cxnLst/>
              <a:rect l="l" t="t" r="r" b="b"/>
              <a:pathLst>
                <a:path w="5238" h="10142" extrusionOk="0">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flipH="1">
              <a:off x="8026455" y="3475307"/>
              <a:ext cx="587148" cy="45012"/>
            </a:xfrm>
            <a:custGeom>
              <a:avLst/>
              <a:gdLst/>
              <a:ahLst/>
              <a:cxnLst/>
              <a:rect l="l" t="t" r="r" b="b"/>
              <a:pathLst>
                <a:path w="20949" h="1606" extrusionOk="0">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flipH="1">
              <a:off x="8308804" y="3006911"/>
              <a:ext cx="146808" cy="390815"/>
            </a:xfrm>
            <a:custGeom>
              <a:avLst/>
              <a:gdLst/>
              <a:ahLst/>
              <a:cxnLst/>
              <a:rect l="l" t="t" r="r" b="b"/>
              <a:pathLst>
                <a:path w="5238" h="13944" extrusionOk="0">
                  <a:moveTo>
                    <a:pt x="0" y="1"/>
                  </a:moveTo>
                  <a:lnTo>
                    <a:pt x="5237" y="13944"/>
                  </a:lnTo>
                  <a:lnTo>
                    <a:pt x="3870" y="2236"/>
                  </a:lnTo>
                  <a:lnTo>
                    <a:pt x="0" y="1"/>
                  </a:ln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8045149" y="2593674"/>
              <a:ext cx="476832" cy="159897"/>
            </a:xfrm>
            <a:custGeom>
              <a:avLst/>
              <a:gdLst/>
              <a:ahLst/>
              <a:cxnLst/>
              <a:rect l="l" t="t" r="r" b="b"/>
              <a:pathLst>
                <a:path w="17013" h="5705" extrusionOk="0">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flipH="1">
              <a:off x="7714845" y="2044279"/>
              <a:ext cx="397542" cy="798447"/>
            </a:xfrm>
            <a:custGeom>
              <a:avLst/>
              <a:gdLst/>
              <a:ahLst/>
              <a:cxnLst/>
              <a:rect l="l" t="t" r="r" b="b"/>
              <a:pathLst>
                <a:path w="14184" h="28488" extrusionOk="0">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flipH="1">
              <a:off x="7976902" y="2022445"/>
              <a:ext cx="187952" cy="276772"/>
            </a:xfrm>
            <a:custGeom>
              <a:avLst/>
              <a:gdLst/>
              <a:ahLst/>
              <a:cxnLst/>
              <a:rect l="l" t="t" r="r" b="b"/>
              <a:pathLst>
                <a:path w="6706" h="9875" extrusionOk="0">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flipH="1">
              <a:off x="6851262" y="2393614"/>
              <a:ext cx="953664" cy="529187"/>
            </a:xfrm>
            <a:custGeom>
              <a:avLst/>
              <a:gdLst/>
              <a:ahLst/>
              <a:cxnLst/>
              <a:rect l="l" t="t" r="r" b="b"/>
              <a:pathLst>
                <a:path w="34026" h="18881" extrusionOk="0">
                  <a:moveTo>
                    <a:pt x="33792" y="0"/>
                  </a:moveTo>
                  <a:lnTo>
                    <a:pt x="1" y="18047"/>
                  </a:lnTo>
                  <a:lnTo>
                    <a:pt x="435" y="18880"/>
                  </a:lnTo>
                  <a:lnTo>
                    <a:pt x="34025" y="401"/>
                  </a:lnTo>
                  <a:lnTo>
                    <a:pt x="337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flipH="1">
              <a:off x="7650634" y="2777871"/>
              <a:ext cx="150536" cy="88847"/>
            </a:xfrm>
            <a:custGeom>
              <a:avLst/>
              <a:gdLst/>
              <a:ahLst/>
              <a:cxnLst/>
              <a:rect l="l" t="t" r="r" b="b"/>
              <a:pathLst>
                <a:path w="5371" h="3170" extrusionOk="0">
                  <a:moveTo>
                    <a:pt x="1602" y="0"/>
                  </a:moveTo>
                  <a:lnTo>
                    <a:pt x="0" y="734"/>
                  </a:lnTo>
                  <a:cubicBezTo>
                    <a:pt x="167" y="2302"/>
                    <a:pt x="2435" y="3169"/>
                    <a:pt x="2435" y="3169"/>
                  </a:cubicBezTo>
                  <a:lnTo>
                    <a:pt x="5371" y="601"/>
                  </a:lnTo>
                  <a:lnTo>
                    <a:pt x="160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7717452" y="2765230"/>
              <a:ext cx="53813" cy="40836"/>
            </a:xfrm>
            <a:custGeom>
              <a:avLst/>
              <a:gdLst/>
              <a:ahLst/>
              <a:cxnLst/>
              <a:rect l="l" t="t" r="r" b="b"/>
              <a:pathLst>
                <a:path w="1920" h="1457" extrusionOk="0">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7736623" y="2773134"/>
              <a:ext cx="71106" cy="44031"/>
            </a:xfrm>
            <a:custGeom>
              <a:avLst/>
              <a:gdLst/>
              <a:ahLst/>
              <a:cxnLst/>
              <a:rect l="l" t="t" r="r" b="b"/>
              <a:pathLst>
                <a:path w="2537" h="1571" extrusionOk="0">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flipH="1">
              <a:off x="7604388" y="2794687"/>
              <a:ext cx="130916" cy="115277"/>
            </a:xfrm>
            <a:custGeom>
              <a:avLst/>
              <a:gdLst/>
              <a:ahLst/>
              <a:cxnLst/>
              <a:rect l="l" t="t" r="r" b="b"/>
              <a:pathLst>
                <a:path w="4671" h="4113" extrusionOk="0">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flipH="1">
              <a:off x="8123234" y="4872674"/>
              <a:ext cx="248240" cy="145351"/>
            </a:xfrm>
            <a:custGeom>
              <a:avLst/>
              <a:gdLst/>
              <a:ahLst/>
              <a:cxnLst/>
              <a:rect l="l" t="t" r="r" b="b"/>
              <a:pathLst>
                <a:path w="8857" h="5186" extrusionOk="0">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flipH="1">
              <a:off x="8425679" y="4925226"/>
              <a:ext cx="194483" cy="91790"/>
            </a:xfrm>
            <a:custGeom>
              <a:avLst/>
              <a:gdLst/>
              <a:ahLst/>
              <a:cxnLst/>
              <a:rect l="l" t="t" r="r" b="b"/>
              <a:pathLst>
                <a:path w="6939" h="3275" extrusionOk="0">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0"/>
          <p:cNvSpPr/>
          <p:nvPr/>
        </p:nvSpPr>
        <p:spPr>
          <a:xfrm rot="-10189978" flipH="1">
            <a:off x="4276173" y="1248422"/>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rot="-10189508" flipH="1">
            <a:off x="4640637" y="839847"/>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A3FA3-030D-CD52-F421-102DD229F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9D0765-3581-BF68-62AC-218D682E2A3B}"/>
              </a:ext>
            </a:extLst>
          </p:cNvPr>
          <p:cNvSpPr>
            <a:spLocks noGrp="1"/>
          </p:cNvSpPr>
          <p:nvPr>
            <p:ph type="title"/>
          </p:nvPr>
        </p:nvSpPr>
        <p:spPr>
          <a:xfrm>
            <a:off x="713224" y="212158"/>
            <a:ext cx="7736700" cy="572700"/>
          </a:xfrm>
        </p:spPr>
        <p:txBody>
          <a:bodyPr/>
          <a:lstStyle/>
          <a:p>
            <a:r>
              <a:rPr lang="en-US" dirty="0"/>
              <a:t>Data Mapping Algorithm</a:t>
            </a:r>
          </a:p>
        </p:txBody>
      </p:sp>
      <p:cxnSp>
        <p:nvCxnSpPr>
          <p:cNvPr id="5" name="Straight Arrow Connector 4">
            <a:extLst>
              <a:ext uri="{FF2B5EF4-FFF2-40B4-BE49-F238E27FC236}">
                <a16:creationId xmlns:a16="http://schemas.microsoft.com/office/drawing/2014/main" id="{4CCF27F1-9C91-39ED-CD08-C3F7FDAB02B6}"/>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7537366-41C3-8F0E-5CCD-FAD71885C7FD}"/>
              </a:ext>
            </a:extLst>
          </p:cNvPr>
          <p:cNvSpPr txBox="1"/>
          <p:nvPr/>
        </p:nvSpPr>
        <p:spPr>
          <a:xfrm>
            <a:off x="2548405" y="899400"/>
            <a:ext cx="4066337" cy="954107"/>
          </a:xfrm>
          <a:prstGeom prst="rect">
            <a:avLst/>
          </a:prstGeom>
          <a:noFill/>
        </p:spPr>
        <p:txBody>
          <a:bodyPr wrap="square">
            <a:spAutoFit/>
          </a:bodyPr>
          <a:lstStyle/>
          <a:p>
            <a:pPr>
              <a:buClr>
                <a:schemeClr val="bg1"/>
              </a:buClr>
            </a:pPr>
            <a:r>
              <a:rPr lang="en-US" dirty="0">
                <a:solidFill>
                  <a:schemeClr val="bg1"/>
                </a:solidFill>
              </a:rPr>
              <a:t>Step 3: Map 1:1 Relationship Types – In general, use the Foreign key approach and use merged relation and cross-reference approaches as required.</a:t>
            </a:r>
          </a:p>
        </p:txBody>
      </p:sp>
      <p:sp>
        <p:nvSpPr>
          <p:cNvPr id="3" name="TextBox 2">
            <a:extLst>
              <a:ext uri="{FF2B5EF4-FFF2-40B4-BE49-F238E27FC236}">
                <a16:creationId xmlns:a16="http://schemas.microsoft.com/office/drawing/2014/main" id="{74057A90-A115-94D4-C178-A60F4218B163}"/>
              </a:ext>
            </a:extLst>
          </p:cNvPr>
          <p:cNvSpPr txBox="1"/>
          <p:nvPr/>
        </p:nvSpPr>
        <p:spPr>
          <a:xfrm>
            <a:off x="203982" y="2028684"/>
            <a:ext cx="3481754" cy="1384995"/>
          </a:xfrm>
          <a:prstGeom prst="rect">
            <a:avLst/>
          </a:prstGeom>
          <a:noFill/>
        </p:spPr>
        <p:txBody>
          <a:bodyPr wrap="square" rtlCol="0">
            <a:spAutoFit/>
          </a:bodyPr>
          <a:lstStyle/>
          <a:p>
            <a:r>
              <a:rPr lang="en-US" dirty="0">
                <a:solidFill>
                  <a:schemeClr val="accent3"/>
                </a:solidFill>
              </a:rPr>
              <a:t>Foreign Key Approach </a:t>
            </a:r>
            <a:r>
              <a:rPr lang="en-US" dirty="0">
                <a:solidFill>
                  <a:schemeClr val="bg1"/>
                </a:solidFill>
              </a:rPr>
              <a:t>– For entities S and T, choose a primary key from S and include it as a foreign key in T. It is better to choose an entity type with total participation. Include all simple attributes of the relationship as attributes of S. </a:t>
            </a:r>
          </a:p>
        </p:txBody>
      </p:sp>
      <p:pic>
        <p:nvPicPr>
          <p:cNvPr id="8" name="Picture 7">
            <a:extLst>
              <a:ext uri="{FF2B5EF4-FFF2-40B4-BE49-F238E27FC236}">
                <a16:creationId xmlns:a16="http://schemas.microsoft.com/office/drawing/2014/main" id="{013A06AD-E2DA-11F5-3DB4-2BAA235FDF9E}"/>
              </a:ext>
            </a:extLst>
          </p:cNvPr>
          <p:cNvPicPr>
            <a:picLocks noChangeAspect="1"/>
          </p:cNvPicPr>
          <p:nvPr/>
        </p:nvPicPr>
        <p:blipFill>
          <a:blip r:embed="rId3"/>
          <a:stretch>
            <a:fillRect/>
          </a:stretch>
        </p:blipFill>
        <p:spPr>
          <a:xfrm>
            <a:off x="450165" y="3413679"/>
            <a:ext cx="2820573" cy="719652"/>
          </a:xfrm>
          <a:prstGeom prst="rect">
            <a:avLst/>
          </a:prstGeom>
        </p:spPr>
      </p:pic>
      <p:pic>
        <p:nvPicPr>
          <p:cNvPr id="11" name="Picture 10">
            <a:extLst>
              <a:ext uri="{FF2B5EF4-FFF2-40B4-BE49-F238E27FC236}">
                <a16:creationId xmlns:a16="http://schemas.microsoft.com/office/drawing/2014/main" id="{7538FB20-D3F3-1E54-BF6C-C1AA83B08B65}"/>
              </a:ext>
            </a:extLst>
          </p:cNvPr>
          <p:cNvPicPr>
            <a:picLocks noChangeAspect="1"/>
          </p:cNvPicPr>
          <p:nvPr/>
        </p:nvPicPr>
        <p:blipFill>
          <a:blip r:embed="rId4"/>
          <a:stretch>
            <a:fillRect/>
          </a:stretch>
        </p:blipFill>
        <p:spPr>
          <a:xfrm>
            <a:off x="189915" y="4505236"/>
            <a:ext cx="4010585" cy="638264"/>
          </a:xfrm>
          <a:prstGeom prst="rect">
            <a:avLst/>
          </a:prstGeom>
        </p:spPr>
      </p:pic>
      <p:pic>
        <p:nvPicPr>
          <p:cNvPr id="13" name="Picture 12">
            <a:extLst>
              <a:ext uri="{FF2B5EF4-FFF2-40B4-BE49-F238E27FC236}">
                <a16:creationId xmlns:a16="http://schemas.microsoft.com/office/drawing/2014/main" id="{A7659A35-6DA5-26FE-8246-9C349B8B2C39}"/>
              </a:ext>
            </a:extLst>
          </p:cNvPr>
          <p:cNvPicPr>
            <a:picLocks noChangeAspect="1"/>
          </p:cNvPicPr>
          <p:nvPr/>
        </p:nvPicPr>
        <p:blipFill>
          <a:blip r:embed="rId5"/>
          <a:stretch>
            <a:fillRect/>
          </a:stretch>
        </p:blipFill>
        <p:spPr>
          <a:xfrm>
            <a:off x="68975" y="4200232"/>
            <a:ext cx="4503026" cy="370972"/>
          </a:xfrm>
          <a:prstGeom prst="rect">
            <a:avLst/>
          </a:prstGeom>
        </p:spPr>
      </p:pic>
      <p:sp>
        <p:nvSpPr>
          <p:cNvPr id="14" name="TextBox 13">
            <a:extLst>
              <a:ext uri="{FF2B5EF4-FFF2-40B4-BE49-F238E27FC236}">
                <a16:creationId xmlns:a16="http://schemas.microsoft.com/office/drawing/2014/main" id="{D0868876-AA98-5EEF-00F1-715B8A943DBF}"/>
              </a:ext>
            </a:extLst>
          </p:cNvPr>
          <p:cNvSpPr txBox="1"/>
          <p:nvPr/>
        </p:nvSpPr>
        <p:spPr>
          <a:xfrm>
            <a:off x="5024705" y="2094696"/>
            <a:ext cx="3341077" cy="954107"/>
          </a:xfrm>
          <a:prstGeom prst="rect">
            <a:avLst/>
          </a:prstGeom>
          <a:noFill/>
        </p:spPr>
        <p:txBody>
          <a:bodyPr wrap="square" rtlCol="0">
            <a:spAutoFit/>
          </a:bodyPr>
          <a:lstStyle/>
          <a:p>
            <a:r>
              <a:rPr lang="en-US" dirty="0">
                <a:solidFill>
                  <a:schemeClr val="accent3"/>
                </a:solidFill>
              </a:rPr>
              <a:t>Merged Relation Approach </a:t>
            </a:r>
            <a:r>
              <a:rPr lang="en-US" dirty="0">
                <a:solidFill>
                  <a:schemeClr val="bg1"/>
                </a:solidFill>
              </a:rPr>
              <a:t>– Merges the two entity types and the relation into a single relation. Possible when both participations are total. </a:t>
            </a:r>
          </a:p>
        </p:txBody>
      </p:sp>
      <p:sp>
        <p:nvSpPr>
          <p:cNvPr id="15" name="TextBox 14">
            <a:extLst>
              <a:ext uri="{FF2B5EF4-FFF2-40B4-BE49-F238E27FC236}">
                <a16:creationId xmlns:a16="http://schemas.microsoft.com/office/drawing/2014/main" id="{626AE554-A080-2B6E-DDC0-7CDC6FB8750F}"/>
              </a:ext>
            </a:extLst>
          </p:cNvPr>
          <p:cNvSpPr txBox="1"/>
          <p:nvPr/>
        </p:nvSpPr>
        <p:spPr>
          <a:xfrm>
            <a:off x="5024704" y="3246125"/>
            <a:ext cx="3341077" cy="954107"/>
          </a:xfrm>
          <a:prstGeom prst="rect">
            <a:avLst/>
          </a:prstGeom>
          <a:noFill/>
        </p:spPr>
        <p:txBody>
          <a:bodyPr wrap="square" rtlCol="0">
            <a:spAutoFit/>
          </a:bodyPr>
          <a:lstStyle/>
          <a:p>
            <a:r>
              <a:rPr lang="en-US" dirty="0">
                <a:solidFill>
                  <a:schemeClr val="accent3"/>
                </a:solidFill>
              </a:rPr>
              <a:t>Cross-Reference Approach </a:t>
            </a:r>
            <a:r>
              <a:rPr lang="en-US" dirty="0">
                <a:solidFill>
                  <a:schemeClr val="bg1"/>
                </a:solidFill>
              </a:rPr>
              <a:t>– Set up a third relation R for the purpose of cross-referencing the primary keys of two tables. Required for M:N relationships. </a:t>
            </a:r>
          </a:p>
        </p:txBody>
      </p:sp>
    </p:spTree>
    <p:extLst>
      <p:ext uri="{BB962C8B-B14F-4D97-AF65-F5344CB8AC3E}">
        <p14:creationId xmlns:p14="http://schemas.microsoft.com/office/powerpoint/2010/main" val="2314908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AF18E-4C59-A9C4-683C-C27B01BEDB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844A69-58B2-BB25-92CF-00828B7AC7E3}"/>
              </a:ext>
            </a:extLst>
          </p:cNvPr>
          <p:cNvSpPr>
            <a:spLocks noGrp="1"/>
          </p:cNvSpPr>
          <p:nvPr>
            <p:ph type="title"/>
          </p:nvPr>
        </p:nvSpPr>
        <p:spPr>
          <a:xfrm>
            <a:off x="713224" y="222430"/>
            <a:ext cx="7736700" cy="572700"/>
          </a:xfrm>
        </p:spPr>
        <p:txBody>
          <a:bodyPr/>
          <a:lstStyle/>
          <a:p>
            <a:r>
              <a:rPr lang="en-US" dirty="0"/>
              <a:t>Data Mapping Algorithm</a:t>
            </a:r>
          </a:p>
        </p:txBody>
      </p:sp>
      <p:cxnSp>
        <p:nvCxnSpPr>
          <p:cNvPr id="5" name="Straight Arrow Connector 4">
            <a:extLst>
              <a:ext uri="{FF2B5EF4-FFF2-40B4-BE49-F238E27FC236}">
                <a16:creationId xmlns:a16="http://schemas.microsoft.com/office/drawing/2014/main" id="{B9682320-5E2C-1555-6D64-5487649CD0C1}"/>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097E22B-C64C-671E-F751-152ABF180293}"/>
              </a:ext>
            </a:extLst>
          </p:cNvPr>
          <p:cNvSpPr txBox="1"/>
          <p:nvPr/>
        </p:nvSpPr>
        <p:spPr>
          <a:xfrm>
            <a:off x="2548405" y="899400"/>
            <a:ext cx="4066337" cy="738664"/>
          </a:xfrm>
          <a:prstGeom prst="rect">
            <a:avLst/>
          </a:prstGeom>
          <a:noFill/>
        </p:spPr>
        <p:txBody>
          <a:bodyPr wrap="square">
            <a:spAutoFit/>
          </a:bodyPr>
          <a:lstStyle/>
          <a:p>
            <a:pPr>
              <a:buClr>
                <a:schemeClr val="bg1"/>
              </a:buClr>
            </a:pPr>
            <a:r>
              <a:rPr lang="en-US" dirty="0">
                <a:solidFill>
                  <a:schemeClr val="bg1"/>
                </a:solidFill>
              </a:rPr>
              <a:t>Step 4: Map 1:N Relationship Types – Use foreign key approach or relationship relation approach.  </a:t>
            </a:r>
          </a:p>
        </p:txBody>
      </p:sp>
      <p:sp>
        <p:nvSpPr>
          <p:cNvPr id="3" name="TextBox 2">
            <a:extLst>
              <a:ext uri="{FF2B5EF4-FFF2-40B4-BE49-F238E27FC236}">
                <a16:creationId xmlns:a16="http://schemas.microsoft.com/office/drawing/2014/main" id="{FD903282-278B-A310-AB08-5FD38E630F90}"/>
              </a:ext>
            </a:extLst>
          </p:cNvPr>
          <p:cNvSpPr txBox="1"/>
          <p:nvPr/>
        </p:nvSpPr>
        <p:spPr>
          <a:xfrm>
            <a:off x="239150" y="1638064"/>
            <a:ext cx="3481754" cy="1384995"/>
          </a:xfrm>
          <a:prstGeom prst="rect">
            <a:avLst/>
          </a:prstGeom>
          <a:noFill/>
        </p:spPr>
        <p:txBody>
          <a:bodyPr wrap="square" rtlCol="0">
            <a:spAutoFit/>
          </a:bodyPr>
          <a:lstStyle/>
          <a:p>
            <a:r>
              <a:rPr lang="en-US" dirty="0">
                <a:solidFill>
                  <a:schemeClr val="accent3"/>
                </a:solidFill>
              </a:rPr>
              <a:t>Foreign Key Approach </a:t>
            </a:r>
            <a:r>
              <a:rPr lang="en-US" dirty="0">
                <a:solidFill>
                  <a:schemeClr val="bg1"/>
                </a:solidFill>
              </a:rPr>
              <a:t>– For each regular binary 1:N relationship type R, identify the side S that represents the N-side of the relationship. Include a foreign key in S the primary key of T, that represents the other entity type. </a:t>
            </a:r>
          </a:p>
        </p:txBody>
      </p:sp>
      <p:sp>
        <p:nvSpPr>
          <p:cNvPr id="15" name="TextBox 14">
            <a:extLst>
              <a:ext uri="{FF2B5EF4-FFF2-40B4-BE49-F238E27FC236}">
                <a16:creationId xmlns:a16="http://schemas.microsoft.com/office/drawing/2014/main" id="{CAAD10FE-47B5-70A8-A578-8C38C057075C}"/>
              </a:ext>
            </a:extLst>
          </p:cNvPr>
          <p:cNvSpPr txBox="1"/>
          <p:nvPr/>
        </p:nvSpPr>
        <p:spPr>
          <a:xfrm>
            <a:off x="203981" y="3068754"/>
            <a:ext cx="3341077" cy="2031325"/>
          </a:xfrm>
          <a:prstGeom prst="rect">
            <a:avLst/>
          </a:prstGeom>
          <a:noFill/>
        </p:spPr>
        <p:txBody>
          <a:bodyPr wrap="square" rtlCol="0">
            <a:spAutoFit/>
          </a:bodyPr>
          <a:lstStyle/>
          <a:p>
            <a:r>
              <a:rPr lang="en-US" dirty="0">
                <a:solidFill>
                  <a:schemeClr val="accent3"/>
                </a:solidFill>
              </a:rPr>
              <a:t>Cross-Reference Approach </a:t>
            </a:r>
            <a:r>
              <a:rPr lang="en-US" dirty="0">
                <a:solidFill>
                  <a:schemeClr val="bg1"/>
                </a:solidFill>
              </a:rPr>
              <a:t>– Create a separate relation R whose attributes are the primary keys of entities T and S, which will also be foreign keys to S and T. The primary key of R is the same as the primary key of S. This options can be used if few tuples in S participate in the relationship to avoid excessive NULL values in the foreign key. </a:t>
            </a:r>
          </a:p>
        </p:txBody>
      </p:sp>
      <p:pic>
        <p:nvPicPr>
          <p:cNvPr id="7" name="Picture 6">
            <a:extLst>
              <a:ext uri="{FF2B5EF4-FFF2-40B4-BE49-F238E27FC236}">
                <a16:creationId xmlns:a16="http://schemas.microsoft.com/office/drawing/2014/main" id="{9A9A988F-B2C6-4234-B2E1-9EBAC7B84FDF}"/>
              </a:ext>
            </a:extLst>
          </p:cNvPr>
          <p:cNvPicPr>
            <a:picLocks noChangeAspect="1"/>
          </p:cNvPicPr>
          <p:nvPr/>
        </p:nvPicPr>
        <p:blipFill>
          <a:blip r:embed="rId3"/>
          <a:stretch>
            <a:fillRect/>
          </a:stretch>
        </p:blipFill>
        <p:spPr>
          <a:xfrm>
            <a:off x="4037334" y="1882705"/>
            <a:ext cx="3858776" cy="1033224"/>
          </a:xfrm>
          <a:prstGeom prst="rect">
            <a:avLst/>
          </a:prstGeom>
        </p:spPr>
      </p:pic>
      <p:pic>
        <p:nvPicPr>
          <p:cNvPr id="18" name="Picture 17">
            <a:extLst>
              <a:ext uri="{FF2B5EF4-FFF2-40B4-BE49-F238E27FC236}">
                <a16:creationId xmlns:a16="http://schemas.microsoft.com/office/drawing/2014/main" id="{A1AF0209-BA64-F7FA-543E-525FB98C1B43}"/>
              </a:ext>
            </a:extLst>
          </p:cNvPr>
          <p:cNvPicPr>
            <a:picLocks noChangeAspect="1"/>
          </p:cNvPicPr>
          <p:nvPr/>
        </p:nvPicPr>
        <p:blipFill>
          <a:blip r:embed="rId4"/>
          <a:stretch>
            <a:fillRect/>
          </a:stretch>
        </p:blipFill>
        <p:spPr>
          <a:xfrm>
            <a:off x="3896750" y="2947226"/>
            <a:ext cx="4617474" cy="1207296"/>
          </a:xfrm>
          <a:prstGeom prst="rect">
            <a:avLst/>
          </a:prstGeom>
        </p:spPr>
      </p:pic>
    </p:spTree>
    <p:extLst>
      <p:ext uri="{BB962C8B-B14F-4D97-AF65-F5344CB8AC3E}">
        <p14:creationId xmlns:p14="http://schemas.microsoft.com/office/powerpoint/2010/main" val="643100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754D7-A282-A3C9-2284-058099D681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4060AC-EBCD-74AB-AD08-F451A5922494}"/>
              </a:ext>
            </a:extLst>
          </p:cNvPr>
          <p:cNvSpPr>
            <a:spLocks noGrp="1"/>
          </p:cNvSpPr>
          <p:nvPr>
            <p:ph type="title"/>
          </p:nvPr>
        </p:nvSpPr>
        <p:spPr>
          <a:xfrm>
            <a:off x="713224" y="222430"/>
            <a:ext cx="7736700" cy="572700"/>
          </a:xfrm>
        </p:spPr>
        <p:txBody>
          <a:bodyPr/>
          <a:lstStyle/>
          <a:p>
            <a:r>
              <a:rPr lang="en-US" dirty="0"/>
              <a:t>Data Mapping Algorithm</a:t>
            </a:r>
          </a:p>
        </p:txBody>
      </p:sp>
      <p:cxnSp>
        <p:nvCxnSpPr>
          <p:cNvPr id="5" name="Straight Arrow Connector 4">
            <a:extLst>
              <a:ext uri="{FF2B5EF4-FFF2-40B4-BE49-F238E27FC236}">
                <a16:creationId xmlns:a16="http://schemas.microsoft.com/office/drawing/2014/main" id="{02E60E71-0C19-AD5D-13F3-306386731A25}"/>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B87A34-660F-50C8-135C-A597E0CA3BFB}"/>
              </a:ext>
            </a:extLst>
          </p:cNvPr>
          <p:cNvSpPr txBox="1"/>
          <p:nvPr/>
        </p:nvSpPr>
        <p:spPr>
          <a:xfrm>
            <a:off x="2199153" y="925830"/>
            <a:ext cx="4745693" cy="1169551"/>
          </a:xfrm>
          <a:prstGeom prst="rect">
            <a:avLst/>
          </a:prstGeom>
          <a:noFill/>
        </p:spPr>
        <p:txBody>
          <a:bodyPr wrap="square">
            <a:spAutoFit/>
          </a:bodyPr>
          <a:lstStyle/>
          <a:p>
            <a:pPr>
              <a:buClr>
                <a:schemeClr val="bg1"/>
              </a:buClr>
            </a:pPr>
            <a:r>
              <a:rPr lang="en-US" dirty="0">
                <a:solidFill>
                  <a:schemeClr val="bg1"/>
                </a:solidFill>
              </a:rPr>
              <a:t>Step 5: Map M:N Relationship Types – Traditional relational models don’t allow for multivalued attributes, the only option for M:N relationships is the cross-reference approach. Cascade delete should be enabled on the foreign keys.  </a:t>
            </a:r>
          </a:p>
        </p:txBody>
      </p:sp>
      <p:pic>
        <p:nvPicPr>
          <p:cNvPr id="8" name="Picture 7">
            <a:extLst>
              <a:ext uri="{FF2B5EF4-FFF2-40B4-BE49-F238E27FC236}">
                <a16:creationId xmlns:a16="http://schemas.microsoft.com/office/drawing/2014/main" id="{CC6FC2F8-AB65-3318-00A8-C887A85531AB}"/>
              </a:ext>
            </a:extLst>
          </p:cNvPr>
          <p:cNvPicPr>
            <a:picLocks noChangeAspect="1"/>
          </p:cNvPicPr>
          <p:nvPr/>
        </p:nvPicPr>
        <p:blipFill>
          <a:blip r:embed="rId3"/>
          <a:stretch>
            <a:fillRect/>
          </a:stretch>
        </p:blipFill>
        <p:spPr>
          <a:xfrm>
            <a:off x="517757" y="2095381"/>
            <a:ext cx="3723633" cy="2389226"/>
          </a:xfrm>
          <a:prstGeom prst="rect">
            <a:avLst/>
          </a:prstGeom>
        </p:spPr>
      </p:pic>
      <p:pic>
        <p:nvPicPr>
          <p:cNvPr id="10" name="Picture 9">
            <a:extLst>
              <a:ext uri="{FF2B5EF4-FFF2-40B4-BE49-F238E27FC236}">
                <a16:creationId xmlns:a16="http://schemas.microsoft.com/office/drawing/2014/main" id="{71E14A2B-0A21-E4DE-2023-0CE22E36EEAB}"/>
              </a:ext>
            </a:extLst>
          </p:cNvPr>
          <p:cNvPicPr>
            <a:picLocks noChangeAspect="1"/>
          </p:cNvPicPr>
          <p:nvPr/>
        </p:nvPicPr>
        <p:blipFill>
          <a:blip r:embed="rId4"/>
          <a:stretch>
            <a:fillRect/>
          </a:stretch>
        </p:blipFill>
        <p:spPr>
          <a:xfrm>
            <a:off x="4805512" y="2095381"/>
            <a:ext cx="4064541" cy="2389226"/>
          </a:xfrm>
          <a:prstGeom prst="rect">
            <a:avLst/>
          </a:prstGeom>
        </p:spPr>
      </p:pic>
      <p:sp>
        <p:nvSpPr>
          <p:cNvPr id="11" name="TextBox 10">
            <a:extLst>
              <a:ext uri="{FF2B5EF4-FFF2-40B4-BE49-F238E27FC236}">
                <a16:creationId xmlns:a16="http://schemas.microsoft.com/office/drawing/2014/main" id="{D41008F0-5977-6831-9637-5C89CC84F483}"/>
              </a:ext>
            </a:extLst>
          </p:cNvPr>
          <p:cNvSpPr txBox="1"/>
          <p:nvPr/>
        </p:nvSpPr>
        <p:spPr>
          <a:xfrm>
            <a:off x="4823226" y="4613293"/>
            <a:ext cx="3583032" cy="307777"/>
          </a:xfrm>
          <a:prstGeom prst="rect">
            <a:avLst/>
          </a:prstGeom>
          <a:noFill/>
        </p:spPr>
        <p:txBody>
          <a:bodyPr wrap="none" rtlCol="0">
            <a:spAutoFit/>
          </a:bodyPr>
          <a:lstStyle/>
          <a:p>
            <a:r>
              <a:rPr lang="en-US" dirty="0" err="1">
                <a:solidFill>
                  <a:schemeClr val="bg1"/>
                </a:solidFill>
              </a:rPr>
              <a:t>Essn</a:t>
            </a:r>
            <a:r>
              <a:rPr lang="en-US" dirty="0">
                <a:solidFill>
                  <a:schemeClr val="bg1"/>
                </a:solidFill>
              </a:rPr>
              <a:t> + </a:t>
            </a:r>
            <a:r>
              <a:rPr lang="en-US" dirty="0" err="1">
                <a:solidFill>
                  <a:schemeClr val="bg1"/>
                </a:solidFill>
              </a:rPr>
              <a:t>Pno</a:t>
            </a:r>
            <a:r>
              <a:rPr lang="en-US" dirty="0">
                <a:solidFill>
                  <a:schemeClr val="bg1"/>
                </a:solidFill>
              </a:rPr>
              <a:t> = Primary Key of WORKS_ON</a:t>
            </a:r>
          </a:p>
        </p:txBody>
      </p:sp>
    </p:spTree>
    <p:extLst>
      <p:ext uri="{BB962C8B-B14F-4D97-AF65-F5344CB8AC3E}">
        <p14:creationId xmlns:p14="http://schemas.microsoft.com/office/powerpoint/2010/main" val="990317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C5997-9815-FAC6-81A8-0125AA374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889E2A-6195-0FF2-4982-13B690B1316D}"/>
              </a:ext>
            </a:extLst>
          </p:cNvPr>
          <p:cNvSpPr>
            <a:spLocks noGrp="1"/>
          </p:cNvSpPr>
          <p:nvPr>
            <p:ph type="title"/>
          </p:nvPr>
        </p:nvSpPr>
        <p:spPr>
          <a:xfrm>
            <a:off x="713224" y="222430"/>
            <a:ext cx="7736700" cy="572700"/>
          </a:xfrm>
        </p:spPr>
        <p:txBody>
          <a:bodyPr/>
          <a:lstStyle/>
          <a:p>
            <a:r>
              <a:rPr lang="en-US" dirty="0"/>
              <a:t>Data Mapping Algorithm</a:t>
            </a:r>
          </a:p>
        </p:txBody>
      </p:sp>
      <p:cxnSp>
        <p:nvCxnSpPr>
          <p:cNvPr id="5" name="Straight Arrow Connector 4">
            <a:extLst>
              <a:ext uri="{FF2B5EF4-FFF2-40B4-BE49-F238E27FC236}">
                <a16:creationId xmlns:a16="http://schemas.microsoft.com/office/drawing/2014/main" id="{9991BEFB-CE86-3B08-5D02-0C9B6C077972}"/>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089309D-9AE5-BA46-6655-1DD2A38B1A98}"/>
              </a:ext>
            </a:extLst>
          </p:cNvPr>
          <p:cNvSpPr txBox="1"/>
          <p:nvPr/>
        </p:nvSpPr>
        <p:spPr>
          <a:xfrm>
            <a:off x="3155756" y="950665"/>
            <a:ext cx="4745693" cy="307777"/>
          </a:xfrm>
          <a:prstGeom prst="rect">
            <a:avLst/>
          </a:prstGeom>
          <a:noFill/>
        </p:spPr>
        <p:txBody>
          <a:bodyPr wrap="square">
            <a:spAutoFit/>
          </a:bodyPr>
          <a:lstStyle/>
          <a:p>
            <a:pPr>
              <a:buClr>
                <a:schemeClr val="bg1"/>
              </a:buClr>
            </a:pPr>
            <a:r>
              <a:rPr lang="en-US" dirty="0">
                <a:solidFill>
                  <a:schemeClr val="bg1"/>
                </a:solidFill>
              </a:rPr>
              <a:t>Step 6: Map multivalued attributes.</a:t>
            </a:r>
          </a:p>
        </p:txBody>
      </p:sp>
      <p:pic>
        <p:nvPicPr>
          <p:cNvPr id="4" name="Picture 3">
            <a:extLst>
              <a:ext uri="{FF2B5EF4-FFF2-40B4-BE49-F238E27FC236}">
                <a16:creationId xmlns:a16="http://schemas.microsoft.com/office/drawing/2014/main" id="{FF1507D7-BF48-5E89-93A3-C48DC163E2C7}"/>
              </a:ext>
            </a:extLst>
          </p:cNvPr>
          <p:cNvPicPr>
            <a:picLocks noChangeAspect="1"/>
          </p:cNvPicPr>
          <p:nvPr/>
        </p:nvPicPr>
        <p:blipFill>
          <a:blip r:embed="rId3"/>
          <a:stretch>
            <a:fillRect/>
          </a:stretch>
        </p:blipFill>
        <p:spPr>
          <a:xfrm>
            <a:off x="790596" y="2762843"/>
            <a:ext cx="3048425" cy="1886213"/>
          </a:xfrm>
          <a:prstGeom prst="rect">
            <a:avLst/>
          </a:prstGeom>
        </p:spPr>
      </p:pic>
      <p:pic>
        <p:nvPicPr>
          <p:cNvPr id="9" name="Picture 8">
            <a:extLst>
              <a:ext uri="{FF2B5EF4-FFF2-40B4-BE49-F238E27FC236}">
                <a16:creationId xmlns:a16="http://schemas.microsoft.com/office/drawing/2014/main" id="{939B799B-9D34-1E67-CAB1-06A593D29D9A}"/>
              </a:ext>
            </a:extLst>
          </p:cNvPr>
          <p:cNvPicPr>
            <a:picLocks noChangeAspect="1"/>
          </p:cNvPicPr>
          <p:nvPr/>
        </p:nvPicPr>
        <p:blipFill>
          <a:blip r:embed="rId4"/>
          <a:stretch>
            <a:fillRect/>
          </a:stretch>
        </p:blipFill>
        <p:spPr>
          <a:xfrm>
            <a:off x="4116752" y="2798973"/>
            <a:ext cx="4582164" cy="1819529"/>
          </a:xfrm>
          <a:prstGeom prst="rect">
            <a:avLst/>
          </a:prstGeom>
        </p:spPr>
      </p:pic>
      <p:sp>
        <p:nvSpPr>
          <p:cNvPr id="13" name="TextBox 12">
            <a:extLst>
              <a:ext uri="{FF2B5EF4-FFF2-40B4-BE49-F238E27FC236}">
                <a16:creationId xmlns:a16="http://schemas.microsoft.com/office/drawing/2014/main" id="{6B0528E9-6398-6E76-E6BC-27E9EBCB52A5}"/>
              </a:ext>
            </a:extLst>
          </p:cNvPr>
          <p:cNvSpPr txBox="1"/>
          <p:nvPr/>
        </p:nvSpPr>
        <p:spPr>
          <a:xfrm>
            <a:off x="1479913" y="1318145"/>
            <a:ext cx="6302326" cy="1384995"/>
          </a:xfrm>
          <a:prstGeom prst="rect">
            <a:avLst/>
          </a:prstGeom>
          <a:noFill/>
        </p:spPr>
        <p:txBody>
          <a:bodyPr wrap="square">
            <a:spAutoFit/>
          </a:bodyPr>
          <a:lstStyle/>
          <a:p>
            <a:r>
              <a:rPr lang="en-US" dirty="0">
                <a:solidFill>
                  <a:schemeClr val="bg1"/>
                </a:solidFill>
              </a:rPr>
              <a:t>For each multivalued attribute A, create a new relation R. This relation R will include an attribute corresponding to A, plus the primary key attribute K—as a foreign key in R—of the relation that represents the entity type or relationship type that has A as a multivalued attribute. The primary key of R is the combination of A and K. If the multivalued attribute is composite, we include its simple components.</a:t>
            </a:r>
          </a:p>
        </p:txBody>
      </p:sp>
      <p:sp>
        <p:nvSpPr>
          <p:cNvPr id="14" name="TextBox 13">
            <a:extLst>
              <a:ext uri="{FF2B5EF4-FFF2-40B4-BE49-F238E27FC236}">
                <a16:creationId xmlns:a16="http://schemas.microsoft.com/office/drawing/2014/main" id="{3043152C-BAC0-6359-D2D8-FBB2A9BC74C2}"/>
              </a:ext>
            </a:extLst>
          </p:cNvPr>
          <p:cNvSpPr txBox="1"/>
          <p:nvPr/>
        </p:nvSpPr>
        <p:spPr>
          <a:xfrm>
            <a:off x="3950270" y="4701607"/>
            <a:ext cx="4915128" cy="307777"/>
          </a:xfrm>
          <a:prstGeom prst="rect">
            <a:avLst/>
          </a:prstGeom>
          <a:noFill/>
        </p:spPr>
        <p:txBody>
          <a:bodyPr wrap="none" rtlCol="0">
            <a:spAutoFit/>
          </a:bodyPr>
          <a:lstStyle/>
          <a:p>
            <a:r>
              <a:rPr lang="en-US" dirty="0" err="1">
                <a:solidFill>
                  <a:schemeClr val="bg1"/>
                </a:solidFill>
              </a:rPr>
              <a:t>Dnumber</a:t>
            </a:r>
            <a:r>
              <a:rPr lang="en-US" dirty="0">
                <a:solidFill>
                  <a:schemeClr val="bg1"/>
                </a:solidFill>
              </a:rPr>
              <a:t> + </a:t>
            </a:r>
            <a:r>
              <a:rPr lang="en-US" dirty="0" err="1">
                <a:solidFill>
                  <a:schemeClr val="bg1"/>
                </a:solidFill>
              </a:rPr>
              <a:t>Dlocation</a:t>
            </a:r>
            <a:r>
              <a:rPr lang="en-US" dirty="0">
                <a:solidFill>
                  <a:schemeClr val="bg1"/>
                </a:solidFill>
              </a:rPr>
              <a:t> = Primary Key of DEPT_LOCATIONS</a:t>
            </a:r>
          </a:p>
        </p:txBody>
      </p:sp>
    </p:spTree>
    <p:extLst>
      <p:ext uri="{BB962C8B-B14F-4D97-AF65-F5344CB8AC3E}">
        <p14:creationId xmlns:p14="http://schemas.microsoft.com/office/powerpoint/2010/main" val="3386408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AFEB9-05FB-484D-79E4-62F28C0D34A7}"/>
              </a:ext>
            </a:extLst>
          </p:cNvPr>
          <p:cNvSpPr>
            <a:spLocks noGrp="1"/>
          </p:cNvSpPr>
          <p:nvPr>
            <p:ph type="title"/>
          </p:nvPr>
        </p:nvSpPr>
        <p:spPr/>
        <p:txBody>
          <a:bodyPr/>
          <a:lstStyle/>
          <a:p>
            <a:r>
              <a:rPr lang="en-US" dirty="0"/>
              <a:t>We don’t always want normalization</a:t>
            </a:r>
          </a:p>
        </p:txBody>
      </p:sp>
      <p:sp>
        <p:nvSpPr>
          <p:cNvPr id="3" name="TextBox 2">
            <a:extLst>
              <a:ext uri="{FF2B5EF4-FFF2-40B4-BE49-F238E27FC236}">
                <a16:creationId xmlns:a16="http://schemas.microsoft.com/office/drawing/2014/main" id="{C47245DD-C67C-DE5D-7AAF-C01E0A8F5BEC}"/>
              </a:ext>
            </a:extLst>
          </p:cNvPr>
          <p:cNvSpPr txBox="1"/>
          <p:nvPr/>
        </p:nvSpPr>
        <p:spPr>
          <a:xfrm>
            <a:off x="713225" y="1332411"/>
            <a:ext cx="7960512" cy="1600438"/>
          </a:xfrm>
          <a:prstGeom prst="rect">
            <a:avLst/>
          </a:prstGeom>
          <a:noFill/>
        </p:spPr>
        <p:txBody>
          <a:bodyPr wrap="square" rtlCol="0">
            <a:spAutoFit/>
          </a:bodyPr>
          <a:lstStyle/>
          <a:p>
            <a:r>
              <a:rPr lang="en-US" dirty="0">
                <a:solidFill>
                  <a:schemeClr val="bg1"/>
                </a:solidFill>
              </a:rPr>
              <a:t>OLTP = Online Transaction Processing</a:t>
            </a:r>
          </a:p>
          <a:p>
            <a:pPr marL="285750" indent="-285750">
              <a:buClr>
                <a:schemeClr val="bg1"/>
              </a:buClr>
              <a:buFont typeface="Wingdings" panose="05000000000000000000" pitchFamily="2" charset="2"/>
              <a:buChar char="§"/>
            </a:pPr>
            <a:r>
              <a:rPr lang="en-US" dirty="0">
                <a:solidFill>
                  <a:schemeClr val="bg1"/>
                </a:solidFill>
              </a:rPr>
              <a:t>APIs</a:t>
            </a:r>
          </a:p>
          <a:p>
            <a:pPr marL="285750" indent="-285750">
              <a:buClr>
                <a:schemeClr val="bg1"/>
              </a:buClr>
              <a:buFont typeface="Wingdings" panose="05000000000000000000" pitchFamily="2" charset="2"/>
              <a:buChar char="§"/>
            </a:pPr>
            <a:r>
              <a:rPr lang="en-US" dirty="0">
                <a:solidFill>
                  <a:schemeClr val="bg1"/>
                </a:solidFill>
              </a:rPr>
              <a:t>Usually very normalized</a:t>
            </a:r>
            <a:br>
              <a:rPr lang="en-US" dirty="0">
                <a:solidFill>
                  <a:schemeClr val="bg1"/>
                </a:solidFill>
              </a:rPr>
            </a:br>
            <a:endParaRPr lang="en-US" dirty="0">
              <a:solidFill>
                <a:schemeClr val="bg1"/>
              </a:solidFill>
            </a:endParaRPr>
          </a:p>
          <a:p>
            <a:pPr>
              <a:buClr>
                <a:schemeClr val="bg1"/>
              </a:buClr>
            </a:pPr>
            <a:r>
              <a:rPr lang="en-US" dirty="0">
                <a:solidFill>
                  <a:schemeClr val="bg1"/>
                </a:solidFill>
              </a:rPr>
              <a:t>OLAP = Online Analytical Processing</a:t>
            </a:r>
          </a:p>
          <a:p>
            <a:pPr marL="285750" indent="-285750">
              <a:buClr>
                <a:schemeClr val="bg1"/>
              </a:buClr>
              <a:buFont typeface="Wingdings" panose="05000000000000000000" pitchFamily="2" charset="2"/>
              <a:buChar char="§"/>
            </a:pPr>
            <a:r>
              <a:rPr lang="en-US" dirty="0">
                <a:solidFill>
                  <a:schemeClr val="bg1"/>
                </a:solidFill>
              </a:rPr>
              <a:t>fewer, wider tables</a:t>
            </a:r>
          </a:p>
          <a:p>
            <a:pPr marL="285750" indent="-285750">
              <a:buClr>
                <a:schemeClr val="bg1"/>
              </a:buClr>
              <a:buFont typeface="Wingdings" panose="05000000000000000000" pitchFamily="2" charset="2"/>
              <a:buChar char="§"/>
            </a:pPr>
            <a:r>
              <a:rPr lang="en-US" dirty="0">
                <a:solidFill>
                  <a:schemeClr val="bg1"/>
                </a:solidFill>
              </a:rPr>
              <a:t>Usually denormalized</a:t>
            </a:r>
          </a:p>
        </p:txBody>
      </p:sp>
      <p:sp>
        <p:nvSpPr>
          <p:cNvPr id="5" name="TextBox 4">
            <a:extLst>
              <a:ext uri="{FF2B5EF4-FFF2-40B4-BE49-F238E27FC236}">
                <a16:creationId xmlns:a16="http://schemas.microsoft.com/office/drawing/2014/main" id="{521200CF-A8D3-609A-F0B8-FD5B89DCBC77}"/>
              </a:ext>
            </a:extLst>
          </p:cNvPr>
          <p:cNvSpPr txBox="1"/>
          <p:nvPr/>
        </p:nvSpPr>
        <p:spPr>
          <a:xfrm>
            <a:off x="1666814" y="2932849"/>
            <a:ext cx="5829522" cy="307777"/>
          </a:xfrm>
          <a:prstGeom prst="rect">
            <a:avLst/>
          </a:prstGeom>
          <a:noFill/>
        </p:spPr>
        <p:txBody>
          <a:bodyPr wrap="square">
            <a:spAutoFit/>
          </a:bodyPr>
          <a:lstStyle/>
          <a:p>
            <a:r>
              <a:rPr lang="en-US" dirty="0" err="1">
                <a:solidFill>
                  <a:schemeClr val="bg1"/>
                </a:solidFill>
              </a:rPr>
              <a:t>order_id</a:t>
            </a:r>
            <a:r>
              <a:rPr lang="en-US" dirty="0">
                <a:solidFill>
                  <a:schemeClr val="bg1"/>
                </a:solidFill>
              </a:rPr>
              <a:t> | </a:t>
            </a:r>
            <a:r>
              <a:rPr lang="en-US" dirty="0" err="1">
                <a:solidFill>
                  <a:schemeClr val="bg1"/>
                </a:solidFill>
              </a:rPr>
              <a:t>order_date</a:t>
            </a:r>
            <a:r>
              <a:rPr lang="en-US" dirty="0">
                <a:solidFill>
                  <a:schemeClr val="bg1"/>
                </a:solidFill>
              </a:rPr>
              <a:t> | </a:t>
            </a:r>
            <a:r>
              <a:rPr lang="en-US" dirty="0" err="1">
                <a:solidFill>
                  <a:schemeClr val="bg1"/>
                </a:solidFill>
              </a:rPr>
              <a:t>user_country</a:t>
            </a:r>
            <a:r>
              <a:rPr lang="en-US" dirty="0">
                <a:solidFill>
                  <a:schemeClr val="bg1"/>
                </a:solidFill>
              </a:rPr>
              <a:t> | </a:t>
            </a:r>
            <a:r>
              <a:rPr lang="en-US" dirty="0" err="1">
                <a:solidFill>
                  <a:schemeClr val="bg1"/>
                </a:solidFill>
              </a:rPr>
              <a:t>product_category</a:t>
            </a:r>
            <a:r>
              <a:rPr lang="en-US" dirty="0">
                <a:solidFill>
                  <a:schemeClr val="bg1"/>
                </a:solidFill>
              </a:rPr>
              <a:t> | revenue</a:t>
            </a:r>
          </a:p>
        </p:txBody>
      </p:sp>
    </p:spTree>
    <p:extLst>
      <p:ext uri="{BB962C8B-B14F-4D97-AF65-F5344CB8AC3E}">
        <p14:creationId xmlns:p14="http://schemas.microsoft.com/office/powerpoint/2010/main" val="3658273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C503-EB95-78C6-2828-AF8C0404BDDB}"/>
              </a:ext>
            </a:extLst>
          </p:cNvPr>
          <p:cNvSpPr>
            <a:spLocks noGrp="1"/>
          </p:cNvSpPr>
          <p:nvPr>
            <p:ph type="title"/>
          </p:nvPr>
        </p:nvSpPr>
        <p:spPr/>
        <p:txBody>
          <a:bodyPr/>
          <a:lstStyle/>
          <a:p>
            <a:r>
              <a:rPr lang="en-US" dirty="0"/>
              <a:t>Common OLAP Schema Patterns</a:t>
            </a:r>
          </a:p>
        </p:txBody>
      </p:sp>
      <p:sp>
        <p:nvSpPr>
          <p:cNvPr id="3" name="TextBox 2">
            <a:extLst>
              <a:ext uri="{FF2B5EF4-FFF2-40B4-BE49-F238E27FC236}">
                <a16:creationId xmlns:a16="http://schemas.microsoft.com/office/drawing/2014/main" id="{5FF06FA3-8E11-33CC-A808-4F76F45A4436}"/>
              </a:ext>
            </a:extLst>
          </p:cNvPr>
          <p:cNvSpPr txBox="1"/>
          <p:nvPr/>
        </p:nvSpPr>
        <p:spPr>
          <a:xfrm>
            <a:off x="713225" y="932000"/>
            <a:ext cx="7908261" cy="523220"/>
          </a:xfrm>
          <a:prstGeom prst="rect">
            <a:avLst/>
          </a:prstGeom>
          <a:noFill/>
        </p:spPr>
        <p:txBody>
          <a:bodyPr wrap="square" rtlCol="0">
            <a:spAutoFit/>
          </a:bodyPr>
          <a:lstStyle/>
          <a:p>
            <a:r>
              <a:rPr lang="en-US" dirty="0">
                <a:solidFill>
                  <a:schemeClr val="bg1"/>
                </a:solidFill>
              </a:rPr>
              <a:t>Star Schema = one big fact table in the center, small dimension tables around it</a:t>
            </a:r>
          </a:p>
          <a:p>
            <a:endParaRPr lang="en-US" dirty="0">
              <a:solidFill>
                <a:schemeClr val="bg1"/>
              </a:solidFill>
            </a:endParaRPr>
          </a:p>
        </p:txBody>
      </p:sp>
      <p:sp>
        <p:nvSpPr>
          <p:cNvPr id="4" name="TextBox 3">
            <a:extLst>
              <a:ext uri="{FF2B5EF4-FFF2-40B4-BE49-F238E27FC236}">
                <a16:creationId xmlns:a16="http://schemas.microsoft.com/office/drawing/2014/main" id="{CCB944DB-A8ED-B361-EF37-3061F52CAB97}"/>
              </a:ext>
            </a:extLst>
          </p:cNvPr>
          <p:cNvSpPr txBox="1"/>
          <p:nvPr/>
        </p:nvSpPr>
        <p:spPr>
          <a:xfrm>
            <a:off x="418011" y="1481108"/>
            <a:ext cx="2965269" cy="2031325"/>
          </a:xfrm>
          <a:prstGeom prst="rect">
            <a:avLst/>
          </a:prstGeom>
          <a:noFill/>
        </p:spPr>
        <p:txBody>
          <a:bodyPr wrap="square" rtlCol="0">
            <a:spAutoFit/>
          </a:bodyPr>
          <a:lstStyle/>
          <a:p>
            <a:r>
              <a:rPr lang="en-US" dirty="0">
                <a:solidFill>
                  <a:schemeClr val="bg1"/>
                </a:solidFill>
              </a:rPr>
              <a:t>Fact Table = numbers you analyze</a:t>
            </a:r>
          </a:p>
          <a:p>
            <a:r>
              <a:rPr lang="en-US" dirty="0" err="1">
                <a:solidFill>
                  <a:schemeClr val="bg1"/>
                </a:solidFill>
              </a:rPr>
              <a:t>fact_orders</a:t>
            </a:r>
            <a:endParaRPr lang="en-US" dirty="0">
              <a:solidFill>
                <a:schemeClr val="bg1"/>
              </a:solidFill>
            </a:endParaRPr>
          </a:p>
          <a:p>
            <a:r>
              <a:rPr lang="en-US" dirty="0">
                <a:solidFill>
                  <a:schemeClr val="bg1"/>
                </a:solidFill>
              </a:rPr>
              <a:t>- </a:t>
            </a:r>
            <a:r>
              <a:rPr lang="en-US" dirty="0" err="1">
                <a:solidFill>
                  <a:schemeClr val="bg1"/>
                </a:solidFill>
              </a:rPr>
              <a:t>order_id</a:t>
            </a:r>
            <a:endParaRPr lang="en-US" dirty="0">
              <a:solidFill>
                <a:schemeClr val="bg1"/>
              </a:solidFill>
            </a:endParaRPr>
          </a:p>
          <a:p>
            <a:r>
              <a:rPr lang="en-US" dirty="0">
                <a:solidFill>
                  <a:schemeClr val="bg1"/>
                </a:solidFill>
              </a:rPr>
              <a:t>- </a:t>
            </a:r>
            <a:r>
              <a:rPr lang="en-US" dirty="0" err="1">
                <a:solidFill>
                  <a:schemeClr val="bg1"/>
                </a:solidFill>
              </a:rPr>
              <a:t>user_id</a:t>
            </a:r>
            <a:endParaRPr lang="en-US" dirty="0">
              <a:solidFill>
                <a:schemeClr val="bg1"/>
              </a:solidFill>
            </a:endParaRPr>
          </a:p>
          <a:p>
            <a:r>
              <a:rPr lang="en-US" dirty="0">
                <a:solidFill>
                  <a:schemeClr val="bg1"/>
                </a:solidFill>
              </a:rPr>
              <a:t>- </a:t>
            </a:r>
            <a:r>
              <a:rPr lang="en-US" dirty="0" err="1">
                <a:solidFill>
                  <a:schemeClr val="bg1"/>
                </a:solidFill>
              </a:rPr>
              <a:t>product_id</a:t>
            </a:r>
            <a:endParaRPr lang="en-US" dirty="0">
              <a:solidFill>
                <a:schemeClr val="bg1"/>
              </a:solidFill>
            </a:endParaRPr>
          </a:p>
          <a:p>
            <a:r>
              <a:rPr lang="en-US" dirty="0">
                <a:solidFill>
                  <a:schemeClr val="bg1"/>
                </a:solidFill>
              </a:rPr>
              <a:t>- </a:t>
            </a:r>
            <a:r>
              <a:rPr lang="en-US" dirty="0" err="1">
                <a:solidFill>
                  <a:schemeClr val="bg1"/>
                </a:solidFill>
              </a:rPr>
              <a:t>date_id</a:t>
            </a:r>
            <a:endParaRPr lang="en-US" dirty="0">
              <a:solidFill>
                <a:schemeClr val="bg1"/>
              </a:solidFill>
            </a:endParaRPr>
          </a:p>
          <a:p>
            <a:r>
              <a:rPr lang="en-US" dirty="0">
                <a:solidFill>
                  <a:schemeClr val="bg1"/>
                </a:solidFill>
              </a:rPr>
              <a:t>- revenue</a:t>
            </a:r>
          </a:p>
          <a:p>
            <a:r>
              <a:rPr lang="en-US" dirty="0">
                <a:solidFill>
                  <a:schemeClr val="bg1"/>
                </a:solidFill>
              </a:rPr>
              <a:t>- quantity</a:t>
            </a:r>
          </a:p>
          <a:p>
            <a:endParaRPr lang="en-US" dirty="0">
              <a:solidFill>
                <a:schemeClr val="bg1"/>
              </a:solidFill>
            </a:endParaRPr>
          </a:p>
        </p:txBody>
      </p:sp>
      <p:sp>
        <p:nvSpPr>
          <p:cNvPr id="6" name="TextBox 5">
            <a:extLst>
              <a:ext uri="{FF2B5EF4-FFF2-40B4-BE49-F238E27FC236}">
                <a16:creationId xmlns:a16="http://schemas.microsoft.com/office/drawing/2014/main" id="{BBA057EC-1B20-D841-0993-899DA1FB1253}"/>
              </a:ext>
            </a:extLst>
          </p:cNvPr>
          <p:cNvSpPr txBox="1"/>
          <p:nvPr/>
        </p:nvSpPr>
        <p:spPr>
          <a:xfrm>
            <a:off x="95355" y="3688281"/>
            <a:ext cx="4572000" cy="954107"/>
          </a:xfrm>
          <a:prstGeom prst="rect">
            <a:avLst/>
          </a:prstGeom>
          <a:noFill/>
        </p:spPr>
        <p:txBody>
          <a:bodyPr wrap="square">
            <a:spAutoFit/>
          </a:bodyPr>
          <a:lstStyle/>
          <a:p>
            <a:r>
              <a:rPr lang="en-US" dirty="0">
                <a:solidFill>
                  <a:schemeClr val="bg1"/>
                </a:solidFill>
              </a:rPr>
              <a:t>Dimension tables:</a:t>
            </a:r>
            <a:br>
              <a:rPr lang="en-US" dirty="0">
                <a:solidFill>
                  <a:schemeClr val="bg1"/>
                </a:solidFill>
              </a:rPr>
            </a:br>
            <a:r>
              <a:rPr lang="en-US" dirty="0" err="1">
                <a:solidFill>
                  <a:schemeClr val="bg1"/>
                </a:solidFill>
              </a:rPr>
              <a:t>dim_users</a:t>
            </a:r>
            <a:r>
              <a:rPr lang="en-US" dirty="0">
                <a:solidFill>
                  <a:schemeClr val="bg1"/>
                </a:solidFill>
              </a:rPr>
              <a:t>(</a:t>
            </a:r>
            <a:r>
              <a:rPr lang="en-US" dirty="0" err="1">
                <a:solidFill>
                  <a:schemeClr val="bg1"/>
                </a:solidFill>
              </a:rPr>
              <a:t>user_id</a:t>
            </a:r>
            <a:r>
              <a:rPr lang="en-US" dirty="0">
                <a:solidFill>
                  <a:schemeClr val="bg1"/>
                </a:solidFill>
              </a:rPr>
              <a:t>, country, age)</a:t>
            </a:r>
          </a:p>
          <a:p>
            <a:r>
              <a:rPr lang="en-US" dirty="0" err="1">
                <a:solidFill>
                  <a:schemeClr val="bg1"/>
                </a:solidFill>
              </a:rPr>
              <a:t>dim_products</a:t>
            </a:r>
            <a:r>
              <a:rPr lang="en-US" dirty="0">
                <a:solidFill>
                  <a:schemeClr val="bg1"/>
                </a:solidFill>
              </a:rPr>
              <a:t>(</a:t>
            </a:r>
            <a:r>
              <a:rPr lang="en-US" dirty="0" err="1">
                <a:solidFill>
                  <a:schemeClr val="bg1"/>
                </a:solidFill>
              </a:rPr>
              <a:t>product_id</a:t>
            </a:r>
            <a:r>
              <a:rPr lang="en-US" dirty="0">
                <a:solidFill>
                  <a:schemeClr val="bg1"/>
                </a:solidFill>
              </a:rPr>
              <a:t>, category, brand)</a:t>
            </a:r>
          </a:p>
          <a:p>
            <a:r>
              <a:rPr lang="en-US" dirty="0" err="1">
                <a:solidFill>
                  <a:schemeClr val="bg1"/>
                </a:solidFill>
              </a:rPr>
              <a:t>dim_time</a:t>
            </a:r>
            <a:r>
              <a:rPr lang="en-US" dirty="0">
                <a:solidFill>
                  <a:schemeClr val="bg1"/>
                </a:solidFill>
              </a:rPr>
              <a:t>(</a:t>
            </a:r>
            <a:r>
              <a:rPr lang="en-US" dirty="0" err="1">
                <a:solidFill>
                  <a:schemeClr val="bg1"/>
                </a:solidFill>
              </a:rPr>
              <a:t>date_id</a:t>
            </a:r>
            <a:r>
              <a:rPr lang="en-US" dirty="0">
                <a:solidFill>
                  <a:schemeClr val="bg1"/>
                </a:solidFill>
              </a:rPr>
              <a:t>, day, month, year)</a:t>
            </a:r>
          </a:p>
        </p:txBody>
      </p:sp>
      <p:pic>
        <p:nvPicPr>
          <p:cNvPr id="8" name="Picture 7">
            <a:extLst>
              <a:ext uri="{FF2B5EF4-FFF2-40B4-BE49-F238E27FC236}">
                <a16:creationId xmlns:a16="http://schemas.microsoft.com/office/drawing/2014/main" id="{0A9AAAE6-13DC-D438-A114-36FE1E979542}"/>
              </a:ext>
            </a:extLst>
          </p:cNvPr>
          <p:cNvPicPr>
            <a:picLocks noChangeAspect="1"/>
          </p:cNvPicPr>
          <p:nvPr/>
        </p:nvPicPr>
        <p:blipFill>
          <a:blip r:embed="rId2"/>
          <a:stretch>
            <a:fillRect/>
          </a:stretch>
        </p:blipFill>
        <p:spPr>
          <a:xfrm>
            <a:off x="3995491" y="1510736"/>
            <a:ext cx="4454434" cy="3273464"/>
          </a:xfrm>
          <a:prstGeom prst="rect">
            <a:avLst/>
          </a:prstGeom>
        </p:spPr>
      </p:pic>
    </p:spTree>
    <p:extLst>
      <p:ext uri="{BB962C8B-B14F-4D97-AF65-F5344CB8AC3E}">
        <p14:creationId xmlns:p14="http://schemas.microsoft.com/office/powerpoint/2010/main" val="982275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5BA7-1CCE-3425-C704-7F9BDD4F3114}"/>
              </a:ext>
            </a:extLst>
          </p:cNvPr>
          <p:cNvSpPr>
            <a:spLocks noGrp="1"/>
          </p:cNvSpPr>
          <p:nvPr>
            <p:ph type="title"/>
          </p:nvPr>
        </p:nvSpPr>
        <p:spPr/>
        <p:txBody>
          <a:bodyPr/>
          <a:lstStyle/>
          <a:p>
            <a:r>
              <a:rPr lang="en-US" dirty="0"/>
              <a:t>Common OLAP Schema Patterns</a:t>
            </a:r>
          </a:p>
        </p:txBody>
      </p:sp>
      <p:sp>
        <p:nvSpPr>
          <p:cNvPr id="3" name="TextBox 2">
            <a:extLst>
              <a:ext uri="{FF2B5EF4-FFF2-40B4-BE49-F238E27FC236}">
                <a16:creationId xmlns:a16="http://schemas.microsoft.com/office/drawing/2014/main" id="{0D79AE01-3DBD-2CE5-7194-14D058D57260}"/>
              </a:ext>
            </a:extLst>
          </p:cNvPr>
          <p:cNvSpPr txBox="1"/>
          <p:nvPr/>
        </p:nvSpPr>
        <p:spPr>
          <a:xfrm>
            <a:off x="1157362" y="1232446"/>
            <a:ext cx="7137552" cy="1169551"/>
          </a:xfrm>
          <a:prstGeom prst="rect">
            <a:avLst/>
          </a:prstGeom>
          <a:noFill/>
        </p:spPr>
        <p:txBody>
          <a:bodyPr wrap="square" rtlCol="0">
            <a:spAutoFit/>
          </a:bodyPr>
          <a:lstStyle/>
          <a:p>
            <a:r>
              <a:rPr lang="en-US" dirty="0">
                <a:solidFill>
                  <a:schemeClr val="bg1"/>
                </a:solidFill>
              </a:rPr>
              <a:t>Wide Fact Tables – ‘flatten everything into one big table’ (takes more storage space)</a:t>
            </a:r>
          </a:p>
          <a:p>
            <a:endParaRPr lang="en-US" dirty="0">
              <a:solidFill>
                <a:schemeClr val="bg1"/>
              </a:solidFill>
            </a:endParaRPr>
          </a:p>
          <a:p>
            <a:r>
              <a:rPr lang="en-US" dirty="0" err="1">
                <a:solidFill>
                  <a:schemeClr val="bg1"/>
                </a:solidFill>
              </a:rPr>
              <a:t>order_id</a:t>
            </a:r>
            <a:r>
              <a:rPr lang="en-US" dirty="0">
                <a:solidFill>
                  <a:schemeClr val="bg1"/>
                </a:solidFill>
              </a:rPr>
              <a:t> | </a:t>
            </a:r>
            <a:r>
              <a:rPr lang="en-US" dirty="0" err="1">
                <a:solidFill>
                  <a:schemeClr val="bg1"/>
                </a:solidFill>
              </a:rPr>
              <a:t>order_date</a:t>
            </a:r>
            <a:r>
              <a:rPr lang="en-US" dirty="0">
                <a:solidFill>
                  <a:schemeClr val="bg1"/>
                </a:solidFill>
              </a:rPr>
              <a:t> | </a:t>
            </a:r>
            <a:r>
              <a:rPr lang="en-US" dirty="0" err="1">
                <a:solidFill>
                  <a:schemeClr val="bg1"/>
                </a:solidFill>
              </a:rPr>
              <a:t>user_id</a:t>
            </a:r>
            <a:r>
              <a:rPr lang="en-US" dirty="0">
                <a:solidFill>
                  <a:schemeClr val="bg1"/>
                </a:solidFill>
              </a:rPr>
              <a:t> | </a:t>
            </a:r>
            <a:r>
              <a:rPr lang="en-US" dirty="0" err="1">
                <a:solidFill>
                  <a:schemeClr val="bg1"/>
                </a:solidFill>
              </a:rPr>
              <a:t>user_country</a:t>
            </a:r>
            <a:r>
              <a:rPr lang="en-US" dirty="0">
                <a:solidFill>
                  <a:schemeClr val="bg1"/>
                </a:solidFill>
              </a:rPr>
              <a:t> |</a:t>
            </a:r>
          </a:p>
          <a:p>
            <a:r>
              <a:rPr lang="en-US" dirty="0" err="1">
                <a:solidFill>
                  <a:schemeClr val="bg1"/>
                </a:solidFill>
              </a:rPr>
              <a:t>product_id</a:t>
            </a:r>
            <a:r>
              <a:rPr lang="en-US" dirty="0">
                <a:solidFill>
                  <a:schemeClr val="bg1"/>
                </a:solidFill>
              </a:rPr>
              <a:t> | </a:t>
            </a:r>
            <a:r>
              <a:rPr lang="en-US" dirty="0" err="1">
                <a:solidFill>
                  <a:schemeClr val="bg1"/>
                </a:solidFill>
              </a:rPr>
              <a:t>product_category</a:t>
            </a:r>
            <a:r>
              <a:rPr lang="en-US" dirty="0">
                <a:solidFill>
                  <a:schemeClr val="bg1"/>
                </a:solidFill>
              </a:rPr>
              <a:t> | price | quantity | revenue</a:t>
            </a:r>
          </a:p>
          <a:p>
            <a:endParaRPr lang="en-US" dirty="0">
              <a:solidFill>
                <a:schemeClr val="bg1"/>
              </a:solidFill>
            </a:endParaRPr>
          </a:p>
        </p:txBody>
      </p:sp>
    </p:spTree>
    <p:extLst>
      <p:ext uri="{BB962C8B-B14F-4D97-AF65-F5344CB8AC3E}">
        <p14:creationId xmlns:p14="http://schemas.microsoft.com/office/powerpoint/2010/main" val="1423040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2B62-0D66-7DAF-BC63-389E471E6F61}"/>
              </a:ext>
            </a:extLst>
          </p:cNvPr>
          <p:cNvSpPr>
            <a:spLocks noGrp="1"/>
          </p:cNvSpPr>
          <p:nvPr>
            <p:ph type="title"/>
          </p:nvPr>
        </p:nvSpPr>
        <p:spPr/>
        <p:txBody>
          <a:bodyPr/>
          <a:lstStyle/>
          <a:p>
            <a:r>
              <a:rPr lang="en-US" dirty="0"/>
              <a:t>Common OLAP Schema Patterns</a:t>
            </a:r>
          </a:p>
        </p:txBody>
      </p:sp>
      <p:pic>
        <p:nvPicPr>
          <p:cNvPr id="4" name="Picture 3">
            <a:extLst>
              <a:ext uri="{FF2B5EF4-FFF2-40B4-BE49-F238E27FC236}">
                <a16:creationId xmlns:a16="http://schemas.microsoft.com/office/drawing/2014/main" id="{DE153872-6562-AB1B-FE38-E02FD6B095F5}"/>
              </a:ext>
            </a:extLst>
          </p:cNvPr>
          <p:cNvPicPr>
            <a:picLocks noChangeAspect="1"/>
          </p:cNvPicPr>
          <p:nvPr/>
        </p:nvPicPr>
        <p:blipFill>
          <a:blip r:embed="rId2"/>
          <a:stretch>
            <a:fillRect/>
          </a:stretch>
        </p:blipFill>
        <p:spPr>
          <a:xfrm>
            <a:off x="1603788" y="932000"/>
            <a:ext cx="5955573" cy="3935676"/>
          </a:xfrm>
          <a:prstGeom prst="rect">
            <a:avLst/>
          </a:prstGeom>
        </p:spPr>
      </p:pic>
    </p:spTree>
    <p:extLst>
      <p:ext uri="{BB962C8B-B14F-4D97-AF65-F5344CB8AC3E}">
        <p14:creationId xmlns:p14="http://schemas.microsoft.com/office/powerpoint/2010/main" val="3107106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0F324-4966-8818-1874-14FD7E35B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418A5-3CBC-F423-3B0C-B01D04E2F839}"/>
              </a:ext>
            </a:extLst>
          </p:cNvPr>
          <p:cNvSpPr>
            <a:spLocks noGrp="1"/>
          </p:cNvSpPr>
          <p:nvPr>
            <p:ph type="title"/>
          </p:nvPr>
        </p:nvSpPr>
        <p:spPr>
          <a:xfrm>
            <a:off x="713224" y="212158"/>
            <a:ext cx="7736700" cy="572700"/>
          </a:xfrm>
        </p:spPr>
        <p:txBody>
          <a:bodyPr/>
          <a:lstStyle/>
          <a:p>
            <a:r>
              <a:rPr lang="en-US" dirty="0"/>
              <a:t>Chinook DB</a:t>
            </a:r>
          </a:p>
        </p:txBody>
      </p:sp>
      <p:cxnSp>
        <p:nvCxnSpPr>
          <p:cNvPr id="5" name="Straight Arrow Connector 4">
            <a:extLst>
              <a:ext uri="{FF2B5EF4-FFF2-40B4-BE49-F238E27FC236}">
                <a16:creationId xmlns:a16="http://schemas.microsoft.com/office/drawing/2014/main" id="{4CA7F657-A753-A9A0-9402-F4E11FEB0B67}"/>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F3EB42C-3375-E99F-926B-97FA5D331D2C}"/>
              </a:ext>
            </a:extLst>
          </p:cNvPr>
          <p:cNvSpPr txBox="1"/>
          <p:nvPr/>
        </p:nvSpPr>
        <p:spPr>
          <a:xfrm>
            <a:off x="2785403" y="4700937"/>
            <a:ext cx="4572000" cy="307777"/>
          </a:xfrm>
          <a:prstGeom prst="rect">
            <a:avLst/>
          </a:prstGeom>
          <a:noFill/>
        </p:spPr>
        <p:txBody>
          <a:bodyPr wrap="square">
            <a:spAutoFit/>
          </a:bodyPr>
          <a:lstStyle/>
          <a:p>
            <a:r>
              <a:rPr lang="en-US" dirty="0"/>
              <a:t>https://github.com/lerocha/chinook-database</a:t>
            </a:r>
          </a:p>
        </p:txBody>
      </p:sp>
      <p:pic>
        <p:nvPicPr>
          <p:cNvPr id="8" name="Picture 7">
            <a:extLst>
              <a:ext uri="{FF2B5EF4-FFF2-40B4-BE49-F238E27FC236}">
                <a16:creationId xmlns:a16="http://schemas.microsoft.com/office/drawing/2014/main" id="{FD765098-6DD8-C42E-643A-C8A6087D105A}"/>
              </a:ext>
            </a:extLst>
          </p:cNvPr>
          <p:cNvPicPr>
            <a:picLocks noChangeAspect="1"/>
          </p:cNvPicPr>
          <p:nvPr/>
        </p:nvPicPr>
        <p:blipFill>
          <a:blip r:embed="rId3"/>
          <a:stretch>
            <a:fillRect/>
          </a:stretch>
        </p:blipFill>
        <p:spPr>
          <a:xfrm>
            <a:off x="2033542" y="940837"/>
            <a:ext cx="5096064" cy="3421906"/>
          </a:xfrm>
          <a:prstGeom prst="rect">
            <a:avLst/>
          </a:prstGeom>
        </p:spPr>
      </p:pic>
    </p:spTree>
    <p:extLst>
      <p:ext uri="{BB962C8B-B14F-4D97-AF65-F5344CB8AC3E}">
        <p14:creationId xmlns:p14="http://schemas.microsoft.com/office/powerpoint/2010/main" val="38466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9C53-C1E1-6378-998D-C1C80B44CD27}"/>
              </a:ext>
            </a:extLst>
          </p:cNvPr>
          <p:cNvSpPr>
            <a:spLocks noGrp="1"/>
          </p:cNvSpPr>
          <p:nvPr>
            <p:ph type="title"/>
          </p:nvPr>
        </p:nvSpPr>
        <p:spPr/>
        <p:txBody>
          <a:bodyPr/>
          <a:lstStyle/>
          <a:p>
            <a:r>
              <a:rPr lang="en-US" dirty="0"/>
              <a:t>POSTGRESQL</a:t>
            </a:r>
          </a:p>
        </p:txBody>
      </p:sp>
      <p:pic>
        <p:nvPicPr>
          <p:cNvPr id="4" name="Picture 3">
            <a:extLst>
              <a:ext uri="{FF2B5EF4-FFF2-40B4-BE49-F238E27FC236}">
                <a16:creationId xmlns:a16="http://schemas.microsoft.com/office/drawing/2014/main" id="{512A84A1-F316-4280-6B19-A8BCAB8231A6}"/>
              </a:ext>
            </a:extLst>
          </p:cNvPr>
          <p:cNvPicPr>
            <a:picLocks noChangeAspect="1"/>
          </p:cNvPicPr>
          <p:nvPr/>
        </p:nvPicPr>
        <p:blipFill>
          <a:blip r:embed="rId2"/>
          <a:stretch>
            <a:fillRect/>
          </a:stretch>
        </p:blipFill>
        <p:spPr>
          <a:xfrm>
            <a:off x="1880860" y="1482840"/>
            <a:ext cx="5401429" cy="523948"/>
          </a:xfrm>
          <a:prstGeom prst="rect">
            <a:avLst/>
          </a:prstGeom>
        </p:spPr>
      </p:pic>
      <p:pic>
        <p:nvPicPr>
          <p:cNvPr id="10" name="Picture 9">
            <a:extLst>
              <a:ext uri="{FF2B5EF4-FFF2-40B4-BE49-F238E27FC236}">
                <a16:creationId xmlns:a16="http://schemas.microsoft.com/office/drawing/2014/main" id="{73F3DBB9-ED0B-366F-EDE5-3649CCD5AE02}"/>
              </a:ext>
            </a:extLst>
          </p:cNvPr>
          <p:cNvPicPr>
            <a:picLocks noChangeAspect="1"/>
          </p:cNvPicPr>
          <p:nvPr/>
        </p:nvPicPr>
        <p:blipFill>
          <a:blip r:embed="rId3"/>
          <a:stretch>
            <a:fillRect/>
          </a:stretch>
        </p:blipFill>
        <p:spPr>
          <a:xfrm>
            <a:off x="1899864" y="2637866"/>
            <a:ext cx="5344271" cy="590632"/>
          </a:xfrm>
          <a:prstGeom prst="rect">
            <a:avLst/>
          </a:prstGeom>
        </p:spPr>
      </p:pic>
      <p:pic>
        <p:nvPicPr>
          <p:cNvPr id="12" name="Picture 11">
            <a:extLst>
              <a:ext uri="{FF2B5EF4-FFF2-40B4-BE49-F238E27FC236}">
                <a16:creationId xmlns:a16="http://schemas.microsoft.com/office/drawing/2014/main" id="{65829901-5E15-A063-69E1-51BD3094FF22}"/>
              </a:ext>
            </a:extLst>
          </p:cNvPr>
          <p:cNvPicPr>
            <a:picLocks noChangeAspect="1"/>
          </p:cNvPicPr>
          <p:nvPr/>
        </p:nvPicPr>
        <p:blipFill>
          <a:blip r:embed="rId4"/>
          <a:stretch>
            <a:fillRect/>
          </a:stretch>
        </p:blipFill>
        <p:spPr>
          <a:xfrm>
            <a:off x="2742992" y="3388062"/>
            <a:ext cx="3677163" cy="123842"/>
          </a:xfrm>
          <a:prstGeom prst="rect">
            <a:avLst/>
          </a:prstGeom>
        </p:spPr>
      </p:pic>
      <p:pic>
        <p:nvPicPr>
          <p:cNvPr id="14" name="Picture 13">
            <a:extLst>
              <a:ext uri="{FF2B5EF4-FFF2-40B4-BE49-F238E27FC236}">
                <a16:creationId xmlns:a16="http://schemas.microsoft.com/office/drawing/2014/main" id="{FF4571B7-CD51-5216-51B3-B15B61F9B1B1}"/>
              </a:ext>
            </a:extLst>
          </p:cNvPr>
          <p:cNvPicPr>
            <a:picLocks noChangeAspect="1"/>
          </p:cNvPicPr>
          <p:nvPr/>
        </p:nvPicPr>
        <p:blipFill>
          <a:blip r:embed="rId5"/>
          <a:stretch>
            <a:fillRect/>
          </a:stretch>
        </p:blipFill>
        <p:spPr>
          <a:xfrm>
            <a:off x="3119235" y="2210319"/>
            <a:ext cx="2905530" cy="295316"/>
          </a:xfrm>
          <a:prstGeom prst="rect">
            <a:avLst/>
          </a:prstGeom>
        </p:spPr>
      </p:pic>
    </p:spTree>
    <p:extLst>
      <p:ext uri="{BB962C8B-B14F-4D97-AF65-F5344CB8AC3E}">
        <p14:creationId xmlns:p14="http://schemas.microsoft.com/office/powerpoint/2010/main" val="271562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BDA61-D066-B24D-410B-FB6D3D17E8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895D1-74C0-E655-F2AB-BDB09070CF0B}"/>
              </a:ext>
            </a:extLst>
          </p:cNvPr>
          <p:cNvSpPr>
            <a:spLocks noGrp="1"/>
          </p:cNvSpPr>
          <p:nvPr>
            <p:ph type="title"/>
          </p:nvPr>
        </p:nvSpPr>
        <p:spPr/>
        <p:txBody>
          <a:bodyPr/>
          <a:lstStyle/>
          <a:p>
            <a:r>
              <a:rPr lang="en-US" dirty="0"/>
              <a:t>Types of Databases</a:t>
            </a:r>
          </a:p>
        </p:txBody>
      </p:sp>
      <p:sp>
        <p:nvSpPr>
          <p:cNvPr id="4" name="TextBox 3">
            <a:extLst>
              <a:ext uri="{FF2B5EF4-FFF2-40B4-BE49-F238E27FC236}">
                <a16:creationId xmlns:a16="http://schemas.microsoft.com/office/drawing/2014/main" id="{9D824B64-6EF3-902C-A556-262BF2DD25DC}"/>
              </a:ext>
            </a:extLst>
          </p:cNvPr>
          <p:cNvSpPr txBox="1"/>
          <p:nvPr/>
        </p:nvSpPr>
        <p:spPr>
          <a:xfrm>
            <a:off x="1400400" y="1368000"/>
            <a:ext cx="6343200" cy="1384995"/>
          </a:xfrm>
          <a:prstGeom prst="rect">
            <a:avLst/>
          </a:prstGeom>
          <a:noFill/>
        </p:spPr>
        <p:txBody>
          <a:bodyPr wrap="square" rtlCol="0">
            <a:spAutoFit/>
          </a:bodyPr>
          <a:lstStyle/>
          <a:p>
            <a:r>
              <a:rPr lang="en-US" dirty="0">
                <a:solidFill>
                  <a:schemeClr val="accent3"/>
                </a:solidFill>
              </a:rPr>
              <a:t>Relational Databases </a:t>
            </a:r>
            <a:r>
              <a:rPr lang="en-US" dirty="0">
                <a:solidFill>
                  <a:schemeClr val="bg1"/>
                </a:solidFill>
              </a:rPr>
              <a:t>: Organized data in tables, with row and columns. Usually some flavor of SQL may be used to query and manipulate the database (e.g. MySQL, </a:t>
            </a:r>
            <a:r>
              <a:rPr lang="en-US" dirty="0" err="1">
                <a:solidFill>
                  <a:schemeClr val="bg1"/>
                </a:solidFill>
              </a:rPr>
              <a:t>PostgresSQL</a:t>
            </a:r>
            <a:r>
              <a:rPr lang="en-US" dirty="0">
                <a:solidFill>
                  <a:schemeClr val="bg1"/>
                </a:solidFill>
              </a:rPr>
              <a:t>, Oracle)</a:t>
            </a:r>
          </a:p>
          <a:p>
            <a:endParaRPr lang="en-US" dirty="0">
              <a:solidFill>
                <a:schemeClr val="bg1"/>
              </a:solidFill>
            </a:endParaRPr>
          </a:p>
          <a:p>
            <a:r>
              <a:rPr lang="en-US" dirty="0">
                <a:solidFill>
                  <a:schemeClr val="accent3"/>
                </a:solidFill>
              </a:rPr>
              <a:t>NoSQL Databases </a:t>
            </a:r>
            <a:r>
              <a:rPr lang="en-US" dirty="0">
                <a:solidFill>
                  <a:schemeClr val="bg1"/>
                </a:solidFill>
              </a:rPr>
              <a:t>: Designed for handling unstructured, semi-structured, or rapidly changing data. (e.g. MongoDB, Cassandra, Redis)</a:t>
            </a:r>
          </a:p>
        </p:txBody>
      </p:sp>
    </p:spTree>
    <p:extLst>
      <p:ext uri="{BB962C8B-B14F-4D97-AF65-F5344CB8AC3E}">
        <p14:creationId xmlns:p14="http://schemas.microsoft.com/office/powerpoint/2010/main" val="2374657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DEB3-BF0C-3F9C-0502-A387799FBE70}"/>
              </a:ext>
            </a:extLst>
          </p:cNvPr>
          <p:cNvSpPr>
            <a:spLocks noGrp="1"/>
          </p:cNvSpPr>
          <p:nvPr>
            <p:ph type="title"/>
          </p:nvPr>
        </p:nvSpPr>
        <p:spPr/>
        <p:txBody>
          <a:bodyPr/>
          <a:lstStyle/>
          <a:p>
            <a:r>
              <a:rPr lang="en-US" dirty="0"/>
              <a:t>POSTGRESQL UUID Support</a:t>
            </a:r>
          </a:p>
        </p:txBody>
      </p:sp>
      <p:sp>
        <p:nvSpPr>
          <p:cNvPr id="4" name="TextBox 3">
            <a:extLst>
              <a:ext uri="{FF2B5EF4-FFF2-40B4-BE49-F238E27FC236}">
                <a16:creationId xmlns:a16="http://schemas.microsoft.com/office/drawing/2014/main" id="{773F2EEE-9329-6CD1-D44F-318625C5F9F4}"/>
              </a:ext>
            </a:extLst>
          </p:cNvPr>
          <p:cNvSpPr txBox="1"/>
          <p:nvPr/>
        </p:nvSpPr>
        <p:spPr>
          <a:xfrm>
            <a:off x="2214438" y="1211022"/>
            <a:ext cx="6476337" cy="307777"/>
          </a:xfrm>
          <a:prstGeom prst="rect">
            <a:avLst/>
          </a:prstGeom>
          <a:noFill/>
        </p:spPr>
        <p:txBody>
          <a:bodyPr wrap="square">
            <a:spAutoFit/>
          </a:bodyPr>
          <a:lstStyle/>
          <a:p>
            <a:r>
              <a:rPr lang="en-US" dirty="0">
                <a:solidFill>
                  <a:schemeClr val="bg1"/>
                </a:solidFill>
              </a:rPr>
              <a:t>CREATE EXTENSION IF NOT EXISTS "</a:t>
            </a:r>
            <a:r>
              <a:rPr lang="en-US" dirty="0" err="1">
                <a:solidFill>
                  <a:schemeClr val="bg1"/>
                </a:solidFill>
              </a:rPr>
              <a:t>pgcrypto</a:t>
            </a:r>
            <a:r>
              <a:rPr lang="en-US" dirty="0">
                <a:solidFill>
                  <a:schemeClr val="bg1"/>
                </a:solidFill>
              </a:rPr>
              <a:t>"; </a:t>
            </a:r>
          </a:p>
        </p:txBody>
      </p:sp>
      <p:sp>
        <p:nvSpPr>
          <p:cNvPr id="6" name="TextBox 5">
            <a:extLst>
              <a:ext uri="{FF2B5EF4-FFF2-40B4-BE49-F238E27FC236}">
                <a16:creationId xmlns:a16="http://schemas.microsoft.com/office/drawing/2014/main" id="{423A4B48-8A8D-7507-33CB-913B434A9B75}"/>
              </a:ext>
            </a:extLst>
          </p:cNvPr>
          <p:cNvSpPr txBox="1"/>
          <p:nvPr/>
        </p:nvSpPr>
        <p:spPr>
          <a:xfrm>
            <a:off x="2214438" y="1518579"/>
            <a:ext cx="6365018" cy="954107"/>
          </a:xfrm>
          <a:prstGeom prst="rect">
            <a:avLst/>
          </a:prstGeom>
          <a:noFill/>
        </p:spPr>
        <p:txBody>
          <a:bodyPr wrap="square">
            <a:spAutoFit/>
          </a:bodyPr>
          <a:lstStyle/>
          <a:p>
            <a:r>
              <a:rPr lang="en-US" dirty="0">
                <a:solidFill>
                  <a:schemeClr val="bg1"/>
                </a:solidFill>
              </a:rPr>
              <a:t>CREATE TABLE customers (</a:t>
            </a:r>
          </a:p>
          <a:p>
            <a:r>
              <a:rPr lang="en-US" dirty="0">
                <a:solidFill>
                  <a:schemeClr val="bg1"/>
                </a:solidFill>
              </a:rPr>
              <a:t>  </a:t>
            </a:r>
            <a:r>
              <a:rPr lang="en-US" dirty="0" err="1">
                <a:solidFill>
                  <a:schemeClr val="bg1"/>
                </a:solidFill>
              </a:rPr>
              <a:t>customer_id</a:t>
            </a:r>
            <a:r>
              <a:rPr lang="en-US" dirty="0">
                <a:solidFill>
                  <a:schemeClr val="bg1"/>
                </a:solidFill>
              </a:rPr>
              <a:t> UUID PRIMARY KEY DEFAULT </a:t>
            </a:r>
            <a:r>
              <a:rPr lang="en-US" dirty="0" err="1">
                <a:solidFill>
                  <a:schemeClr val="bg1"/>
                </a:solidFill>
              </a:rPr>
              <a:t>gen_random_uuid</a:t>
            </a:r>
            <a:r>
              <a:rPr lang="en-US" dirty="0">
                <a:solidFill>
                  <a:schemeClr val="bg1"/>
                </a:solidFill>
              </a:rPr>
              <a:t>(),</a:t>
            </a:r>
          </a:p>
          <a:p>
            <a:r>
              <a:rPr lang="en-US" dirty="0">
                <a:solidFill>
                  <a:schemeClr val="bg1"/>
                </a:solidFill>
              </a:rPr>
              <a:t>  name TEXT NOT NULL</a:t>
            </a:r>
          </a:p>
          <a:p>
            <a:r>
              <a:rPr lang="en-US" dirty="0">
                <a:solidFill>
                  <a:schemeClr val="bg1"/>
                </a:solidFill>
              </a:rPr>
              <a:t>);</a:t>
            </a:r>
          </a:p>
        </p:txBody>
      </p:sp>
      <p:sp>
        <p:nvSpPr>
          <p:cNvPr id="8" name="TextBox 7">
            <a:extLst>
              <a:ext uri="{FF2B5EF4-FFF2-40B4-BE49-F238E27FC236}">
                <a16:creationId xmlns:a16="http://schemas.microsoft.com/office/drawing/2014/main" id="{1A1BAC5C-7CCA-8112-8E9B-6724DA9383F5}"/>
              </a:ext>
            </a:extLst>
          </p:cNvPr>
          <p:cNvSpPr txBox="1"/>
          <p:nvPr/>
        </p:nvSpPr>
        <p:spPr>
          <a:xfrm>
            <a:off x="2214438" y="3183762"/>
            <a:ext cx="4572000" cy="1600438"/>
          </a:xfrm>
          <a:prstGeom prst="rect">
            <a:avLst/>
          </a:prstGeom>
          <a:noFill/>
        </p:spPr>
        <p:txBody>
          <a:bodyPr wrap="square">
            <a:spAutoFit/>
          </a:bodyPr>
          <a:lstStyle/>
          <a:p>
            <a:r>
              <a:rPr lang="en-US" dirty="0">
                <a:solidFill>
                  <a:schemeClr val="bg1"/>
                </a:solidFill>
              </a:rPr>
              <a:t>CREATE EXTENSION IF NOT EXISTS "</a:t>
            </a:r>
            <a:r>
              <a:rPr lang="en-US" dirty="0" err="1">
                <a:solidFill>
                  <a:schemeClr val="bg1"/>
                </a:solidFill>
              </a:rPr>
              <a:t>uuid-ossp</a:t>
            </a:r>
            <a:r>
              <a:rPr lang="en-US" dirty="0">
                <a:solidFill>
                  <a:schemeClr val="bg1"/>
                </a:solidFill>
              </a:rPr>
              <a:t>";</a:t>
            </a:r>
          </a:p>
          <a:p>
            <a:endParaRPr lang="en-US" dirty="0">
              <a:solidFill>
                <a:schemeClr val="bg1"/>
              </a:solidFill>
            </a:endParaRPr>
          </a:p>
          <a:p>
            <a:r>
              <a:rPr lang="en-US" dirty="0">
                <a:solidFill>
                  <a:schemeClr val="bg1"/>
                </a:solidFill>
              </a:rPr>
              <a:t>CREATE TABLE customers (</a:t>
            </a:r>
          </a:p>
          <a:p>
            <a:r>
              <a:rPr lang="en-US" dirty="0">
                <a:solidFill>
                  <a:schemeClr val="bg1"/>
                </a:solidFill>
              </a:rPr>
              <a:t>    </a:t>
            </a:r>
            <a:r>
              <a:rPr lang="en-US" dirty="0" err="1">
                <a:solidFill>
                  <a:schemeClr val="bg1"/>
                </a:solidFill>
              </a:rPr>
              <a:t>customer_id</a:t>
            </a:r>
            <a:r>
              <a:rPr lang="en-US" dirty="0">
                <a:solidFill>
                  <a:schemeClr val="bg1"/>
                </a:solidFill>
              </a:rPr>
              <a:t> UUID PRIMARY KEY DEFAULT uuid_generate_v4(),</a:t>
            </a:r>
          </a:p>
          <a:p>
            <a:r>
              <a:rPr lang="en-US" dirty="0">
                <a:solidFill>
                  <a:schemeClr val="bg1"/>
                </a:solidFill>
              </a:rPr>
              <a:t>    name TEXT NOT NULL</a:t>
            </a:r>
          </a:p>
          <a:p>
            <a:r>
              <a:rPr lang="en-US" dirty="0">
                <a:solidFill>
                  <a:schemeClr val="bg1"/>
                </a:solidFill>
              </a:rPr>
              <a:t>);</a:t>
            </a:r>
          </a:p>
        </p:txBody>
      </p:sp>
      <p:sp>
        <p:nvSpPr>
          <p:cNvPr id="9" name="TextBox 8">
            <a:extLst>
              <a:ext uri="{FF2B5EF4-FFF2-40B4-BE49-F238E27FC236}">
                <a16:creationId xmlns:a16="http://schemas.microsoft.com/office/drawing/2014/main" id="{80034172-F096-3E0A-240C-976E9CD23D44}"/>
              </a:ext>
            </a:extLst>
          </p:cNvPr>
          <p:cNvSpPr txBox="1"/>
          <p:nvPr/>
        </p:nvSpPr>
        <p:spPr>
          <a:xfrm>
            <a:off x="6122504" y="1220574"/>
            <a:ext cx="2679590" cy="307777"/>
          </a:xfrm>
          <a:prstGeom prst="rect">
            <a:avLst/>
          </a:prstGeom>
          <a:noFill/>
        </p:spPr>
        <p:txBody>
          <a:bodyPr wrap="square" rtlCol="0">
            <a:spAutoFit/>
          </a:bodyPr>
          <a:lstStyle/>
          <a:p>
            <a:r>
              <a:rPr lang="en-US" dirty="0"/>
              <a:t>- </a:t>
            </a:r>
          </a:p>
        </p:txBody>
      </p:sp>
    </p:spTree>
    <p:extLst>
      <p:ext uri="{BB962C8B-B14F-4D97-AF65-F5344CB8AC3E}">
        <p14:creationId xmlns:p14="http://schemas.microsoft.com/office/powerpoint/2010/main" val="253379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AF3E3-5A8E-823B-193B-103F7909A266}"/>
              </a:ext>
            </a:extLst>
          </p:cNvPr>
          <p:cNvSpPr>
            <a:spLocks noGrp="1"/>
          </p:cNvSpPr>
          <p:nvPr>
            <p:ph type="title"/>
          </p:nvPr>
        </p:nvSpPr>
        <p:spPr/>
        <p:txBody>
          <a:bodyPr/>
          <a:lstStyle/>
          <a:p>
            <a:r>
              <a:rPr lang="en-US" dirty="0"/>
              <a:t>Aggregate Functions</a:t>
            </a:r>
          </a:p>
        </p:txBody>
      </p:sp>
      <p:sp>
        <p:nvSpPr>
          <p:cNvPr id="3" name="TextBox 2">
            <a:extLst>
              <a:ext uri="{FF2B5EF4-FFF2-40B4-BE49-F238E27FC236}">
                <a16:creationId xmlns:a16="http://schemas.microsoft.com/office/drawing/2014/main" id="{BFF7BBB6-EC28-4628-4322-6197BEAB0557}"/>
              </a:ext>
            </a:extLst>
          </p:cNvPr>
          <p:cNvSpPr txBox="1"/>
          <p:nvPr/>
        </p:nvSpPr>
        <p:spPr>
          <a:xfrm>
            <a:off x="3148716" y="1171374"/>
            <a:ext cx="2846567" cy="954107"/>
          </a:xfrm>
          <a:prstGeom prst="rect">
            <a:avLst/>
          </a:prstGeom>
          <a:noFill/>
        </p:spPr>
        <p:txBody>
          <a:bodyPr wrap="square" rtlCol="0">
            <a:spAutoFit/>
          </a:bodyPr>
          <a:lstStyle/>
          <a:p>
            <a:r>
              <a:rPr lang="en-US" dirty="0">
                <a:solidFill>
                  <a:schemeClr val="bg1"/>
                </a:solidFill>
              </a:rPr>
              <a:t>MIN, MAX, AVG, COUNT, SUM</a:t>
            </a:r>
          </a:p>
          <a:p>
            <a:endParaRPr lang="en-US" dirty="0">
              <a:solidFill>
                <a:schemeClr val="bg1"/>
              </a:solidFill>
            </a:endParaRPr>
          </a:p>
          <a:p>
            <a:r>
              <a:rPr lang="en-US" dirty="0">
                <a:solidFill>
                  <a:schemeClr val="bg1"/>
                </a:solidFill>
              </a:rPr>
              <a:t>Used in GROUP BY operations to return aggregate data.</a:t>
            </a:r>
          </a:p>
        </p:txBody>
      </p:sp>
      <p:sp>
        <p:nvSpPr>
          <p:cNvPr id="5" name="TextBox 4">
            <a:extLst>
              <a:ext uri="{FF2B5EF4-FFF2-40B4-BE49-F238E27FC236}">
                <a16:creationId xmlns:a16="http://schemas.microsoft.com/office/drawing/2014/main" id="{15870DE7-2E1C-937E-DB89-3081D8491ECB}"/>
              </a:ext>
            </a:extLst>
          </p:cNvPr>
          <p:cNvSpPr txBox="1"/>
          <p:nvPr/>
        </p:nvSpPr>
        <p:spPr>
          <a:xfrm>
            <a:off x="2285999" y="2571750"/>
            <a:ext cx="4572000" cy="1888979"/>
          </a:xfrm>
          <a:prstGeom prst="rect">
            <a:avLst/>
          </a:prstGeom>
          <a:noFill/>
        </p:spPr>
        <p:txBody>
          <a:bodyPr wrap="square">
            <a:spAutoFit/>
          </a:bodyPr>
          <a:lstStyle/>
          <a:p>
            <a:pPr>
              <a:lnSpc>
                <a:spcPts val="1425"/>
              </a:lnSpc>
              <a:buNone/>
            </a:pPr>
            <a:r>
              <a:rPr lang="en-US" b="0" dirty="0">
                <a:solidFill>
                  <a:srgbClr val="6A9955"/>
                </a:solidFill>
                <a:effectLst/>
                <a:latin typeface="Consolas" panose="020B0609020204030204" pitchFamily="49" charset="0"/>
              </a:rPr>
              <a:t>SELECT </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A9955"/>
                </a:solidFill>
                <a:effectLst/>
                <a:latin typeface="Consolas" panose="020B0609020204030204" pitchFamily="49" charset="0"/>
              </a:rPr>
              <a:t>    </a:t>
            </a:r>
            <a:r>
              <a:rPr lang="en-US" b="0" dirty="0" err="1">
                <a:solidFill>
                  <a:srgbClr val="6A9955"/>
                </a:solidFill>
                <a:effectLst/>
                <a:latin typeface="Consolas" panose="020B0609020204030204" pitchFamily="49" charset="0"/>
              </a:rPr>
              <a:t>billing_country</a:t>
            </a:r>
            <a:r>
              <a:rPr lang="en-US" b="0" dirty="0">
                <a:solidFill>
                  <a:srgbClr val="6A9955"/>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A9955"/>
                </a:solidFill>
                <a:effectLst/>
                <a:latin typeface="Consolas" panose="020B0609020204030204" pitchFamily="49" charset="0"/>
              </a:rPr>
              <a:t>    COUNT(*) AS </a:t>
            </a:r>
            <a:r>
              <a:rPr lang="en-US" b="0" dirty="0" err="1">
                <a:solidFill>
                  <a:srgbClr val="6A9955"/>
                </a:solidFill>
                <a:effectLst/>
                <a:latin typeface="Consolas" panose="020B0609020204030204" pitchFamily="49" charset="0"/>
              </a:rPr>
              <a:t>customer_count</a:t>
            </a:r>
            <a:r>
              <a:rPr lang="en-US" b="0" dirty="0">
                <a:solidFill>
                  <a:srgbClr val="6A9955"/>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A9955"/>
                </a:solidFill>
                <a:effectLst/>
                <a:latin typeface="Consolas" panose="020B0609020204030204" pitchFamily="49" charset="0"/>
              </a:rPr>
              <a:t>    AVG(total) AS </a:t>
            </a:r>
            <a:r>
              <a:rPr lang="en-US" b="0" dirty="0" err="1">
                <a:solidFill>
                  <a:srgbClr val="6A9955"/>
                </a:solidFill>
                <a:effectLst/>
                <a:latin typeface="Consolas" panose="020B0609020204030204" pitchFamily="49" charset="0"/>
              </a:rPr>
              <a:t>avg_total</a:t>
            </a:r>
            <a:r>
              <a:rPr lang="en-US" b="0" dirty="0">
                <a:solidFill>
                  <a:srgbClr val="6A9955"/>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A9955"/>
                </a:solidFill>
                <a:effectLst/>
                <a:latin typeface="Consolas" panose="020B0609020204030204" pitchFamily="49" charset="0"/>
              </a:rPr>
              <a:t>    MIN(</a:t>
            </a:r>
            <a:r>
              <a:rPr lang="en-US" b="0" dirty="0" err="1">
                <a:solidFill>
                  <a:srgbClr val="6A9955"/>
                </a:solidFill>
                <a:effectLst/>
                <a:latin typeface="Consolas" panose="020B0609020204030204" pitchFamily="49" charset="0"/>
              </a:rPr>
              <a:t>invoice_date</a:t>
            </a:r>
            <a:r>
              <a:rPr lang="en-US" b="0" dirty="0">
                <a:solidFill>
                  <a:srgbClr val="6A9955"/>
                </a:solidFill>
                <a:effectLst/>
                <a:latin typeface="Consolas" panose="020B0609020204030204" pitchFamily="49" charset="0"/>
              </a:rPr>
              <a:t>) AS </a:t>
            </a:r>
            <a:r>
              <a:rPr lang="en-US" b="0" dirty="0" err="1">
                <a:solidFill>
                  <a:srgbClr val="6A9955"/>
                </a:solidFill>
                <a:effectLst/>
                <a:latin typeface="Consolas" panose="020B0609020204030204" pitchFamily="49" charset="0"/>
              </a:rPr>
              <a:t>first_order</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A9955"/>
                </a:solidFill>
                <a:effectLst/>
                <a:latin typeface="Consolas" panose="020B0609020204030204" pitchFamily="49" charset="0"/>
              </a:rPr>
              <a:t>    FROM invoice</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A9955"/>
                </a:solidFill>
                <a:effectLst/>
                <a:latin typeface="Consolas" panose="020B0609020204030204" pitchFamily="49" charset="0"/>
              </a:rPr>
              <a:t>    WHERE </a:t>
            </a:r>
            <a:r>
              <a:rPr lang="en-US" b="0" dirty="0" err="1">
                <a:solidFill>
                  <a:srgbClr val="6A9955"/>
                </a:solidFill>
                <a:effectLst/>
                <a:latin typeface="Consolas" panose="020B0609020204030204" pitchFamily="49" charset="0"/>
              </a:rPr>
              <a:t>invoice_date</a:t>
            </a:r>
            <a:r>
              <a:rPr lang="en-US" b="0" dirty="0">
                <a:solidFill>
                  <a:srgbClr val="6A9955"/>
                </a:solidFill>
                <a:effectLst/>
                <a:latin typeface="Consolas" panose="020B0609020204030204" pitchFamily="49" charset="0"/>
              </a:rPr>
              <a:t> &gt;= NOW() - INTERVAL '1 year'</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A9955"/>
                </a:solidFill>
                <a:effectLst/>
                <a:latin typeface="Consolas" panose="020B0609020204030204" pitchFamily="49" charset="0"/>
              </a:rPr>
              <a:t>    GROUP BY </a:t>
            </a:r>
            <a:r>
              <a:rPr lang="en-US" b="0" dirty="0" err="1">
                <a:solidFill>
                  <a:srgbClr val="6A9955"/>
                </a:solidFill>
                <a:effectLst/>
                <a:latin typeface="Consolas" panose="020B0609020204030204" pitchFamily="49" charset="0"/>
              </a:rPr>
              <a:t>billing_country</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A9955"/>
                </a:solidFill>
                <a:effectLst/>
                <a:latin typeface="Consolas" panose="020B0609020204030204" pitchFamily="49" charset="0"/>
              </a:rPr>
              <a:t>    HAVING COUNT(*) &gt; 10;</a:t>
            </a:r>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2171727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4D2A-A95D-EAFF-C69B-8973FE2BAE81}"/>
              </a:ext>
            </a:extLst>
          </p:cNvPr>
          <p:cNvSpPr>
            <a:spLocks noGrp="1"/>
          </p:cNvSpPr>
          <p:nvPr>
            <p:ph type="title"/>
          </p:nvPr>
        </p:nvSpPr>
        <p:spPr>
          <a:xfrm>
            <a:off x="713225" y="116199"/>
            <a:ext cx="7736700" cy="572700"/>
          </a:xfrm>
        </p:spPr>
        <p:txBody>
          <a:bodyPr/>
          <a:lstStyle/>
          <a:p>
            <a:r>
              <a:rPr lang="en-US" dirty="0"/>
              <a:t>Scalar Functions</a:t>
            </a:r>
          </a:p>
        </p:txBody>
      </p:sp>
      <p:sp>
        <p:nvSpPr>
          <p:cNvPr id="4" name="TextBox 3">
            <a:extLst>
              <a:ext uri="{FF2B5EF4-FFF2-40B4-BE49-F238E27FC236}">
                <a16:creationId xmlns:a16="http://schemas.microsoft.com/office/drawing/2014/main" id="{5098F8A4-BD9B-4965-F62D-F8ABBBE52BD3}"/>
              </a:ext>
            </a:extLst>
          </p:cNvPr>
          <p:cNvSpPr txBox="1"/>
          <p:nvPr/>
        </p:nvSpPr>
        <p:spPr>
          <a:xfrm>
            <a:off x="242515" y="677702"/>
            <a:ext cx="4572000" cy="991297"/>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customer_id</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UPPER</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last_name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last_name_upper</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LOWER</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first_name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first_name_lower</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LENGTH</a:t>
            </a:r>
            <a:r>
              <a:rPr lang="en-US" b="0" dirty="0">
                <a:solidFill>
                  <a:srgbClr val="CCCCCC"/>
                </a:solidFill>
                <a:effectLst/>
                <a:latin typeface="Consolas" panose="020B0609020204030204" pitchFamily="49" charset="0"/>
              </a:rPr>
              <a:t>(email)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email_length</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customer;</a:t>
            </a:r>
          </a:p>
        </p:txBody>
      </p:sp>
      <p:sp>
        <p:nvSpPr>
          <p:cNvPr id="5" name="TextBox 4">
            <a:extLst>
              <a:ext uri="{FF2B5EF4-FFF2-40B4-BE49-F238E27FC236}">
                <a16:creationId xmlns:a16="http://schemas.microsoft.com/office/drawing/2014/main" id="{BA6ED45A-C4AD-8643-0B80-5A41BEFEB3EC}"/>
              </a:ext>
            </a:extLst>
          </p:cNvPr>
          <p:cNvSpPr txBox="1"/>
          <p:nvPr/>
        </p:nvSpPr>
        <p:spPr>
          <a:xfrm>
            <a:off x="160650" y="3178164"/>
            <a:ext cx="4572000" cy="1384995"/>
          </a:xfrm>
          <a:prstGeom prst="rect">
            <a:avLst/>
          </a:prstGeom>
          <a:noFill/>
        </p:spPr>
        <p:txBody>
          <a:bodyPr wrap="square" rtlCol="0">
            <a:spAutoFit/>
          </a:bodyPr>
          <a:lstStyle/>
          <a:p>
            <a:r>
              <a:rPr lang="en-US" dirty="0">
                <a:solidFill>
                  <a:schemeClr val="bg1"/>
                </a:solidFill>
              </a:rPr>
              <a:t>String/Text</a:t>
            </a:r>
          </a:p>
          <a:p>
            <a:pPr marL="285750" indent="-285750">
              <a:buFontTx/>
              <a:buChar char="-"/>
            </a:pPr>
            <a:r>
              <a:rPr lang="en-US" dirty="0">
                <a:solidFill>
                  <a:schemeClr val="bg1"/>
                </a:solidFill>
              </a:rPr>
              <a:t>UPPER, LOWER, LENGTH, TRIM</a:t>
            </a:r>
          </a:p>
          <a:p>
            <a:pPr marL="285750" indent="-285750">
              <a:buFontTx/>
              <a:buChar char="-"/>
            </a:pPr>
            <a:r>
              <a:rPr lang="en-US" dirty="0">
                <a:solidFill>
                  <a:schemeClr val="bg1"/>
                </a:solidFill>
              </a:rPr>
              <a:t>SUBSTRING(str, </a:t>
            </a:r>
            <a:r>
              <a:rPr lang="en-US" dirty="0" err="1">
                <a:solidFill>
                  <a:schemeClr val="bg1"/>
                </a:solidFill>
              </a:rPr>
              <a:t>start_index_int</a:t>
            </a:r>
            <a:r>
              <a:rPr lang="en-US" dirty="0">
                <a:solidFill>
                  <a:schemeClr val="bg1"/>
                </a:solidFill>
              </a:rPr>
              <a:t>, </a:t>
            </a:r>
            <a:r>
              <a:rPr lang="en-US" dirty="0" err="1">
                <a:solidFill>
                  <a:schemeClr val="bg1"/>
                </a:solidFill>
              </a:rPr>
              <a:t>length_int</a:t>
            </a:r>
            <a:r>
              <a:rPr lang="en-US" dirty="0">
                <a:solidFill>
                  <a:schemeClr val="bg1"/>
                </a:solidFill>
              </a:rPr>
              <a:t>)</a:t>
            </a:r>
          </a:p>
          <a:p>
            <a:pPr marL="285750" indent="-285750">
              <a:buFontTx/>
              <a:buChar char="-"/>
            </a:pPr>
            <a:r>
              <a:rPr lang="en-US" dirty="0">
                <a:solidFill>
                  <a:schemeClr val="bg1"/>
                </a:solidFill>
              </a:rPr>
              <a:t>CONCAT(str1, str2)</a:t>
            </a:r>
          </a:p>
          <a:p>
            <a:pPr marL="285750" indent="-285750">
              <a:buFontTx/>
              <a:buChar char="-"/>
            </a:pPr>
            <a:r>
              <a:rPr lang="en-US" dirty="0">
                <a:solidFill>
                  <a:schemeClr val="bg1"/>
                </a:solidFill>
              </a:rPr>
              <a:t>REPLACE(str, from, to) </a:t>
            </a:r>
          </a:p>
          <a:p>
            <a:pPr marL="285750" lvl="2" indent="-285750">
              <a:buFontTx/>
              <a:buChar char="-"/>
            </a:pPr>
            <a:r>
              <a:rPr lang="en-US" dirty="0">
                <a:solidFill>
                  <a:schemeClr val="bg1"/>
                </a:solidFill>
              </a:rPr>
              <a:t>  SELECT REPLACE (‘hello’ , ‘l’, ‘x’); -&gt; ‘</a:t>
            </a:r>
            <a:r>
              <a:rPr lang="en-US" dirty="0" err="1">
                <a:solidFill>
                  <a:schemeClr val="bg1"/>
                </a:solidFill>
              </a:rPr>
              <a:t>hexxo</a:t>
            </a:r>
            <a:r>
              <a:rPr lang="en-US" dirty="0">
                <a:solidFill>
                  <a:schemeClr val="bg1"/>
                </a:solidFill>
              </a:rPr>
              <a:t>’</a:t>
            </a:r>
          </a:p>
        </p:txBody>
      </p:sp>
      <p:sp>
        <p:nvSpPr>
          <p:cNvPr id="6" name="TextBox 5">
            <a:extLst>
              <a:ext uri="{FF2B5EF4-FFF2-40B4-BE49-F238E27FC236}">
                <a16:creationId xmlns:a16="http://schemas.microsoft.com/office/drawing/2014/main" id="{B57FE2C6-B5EE-EA91-FD69-5F4F55720BA8}"/>
              </a:ext>
            </a:extLst>
          </p:cNvPr>
          <p:cNvSpPr txBox="1"/>
          <p:nvPr/>
        </p:nvSpPr>
        <p:spPr>
          <a:xfrm>
            <a:off x="4516341" y="3139881"/>
            <a:ext cx="4269850" cy="1384995"/>
          </a:xfrm>
          <a:prstGeom prst="rect">
            <a:avLst/>
          </a:prstGeom>
          <a:noFill/>
        </p:spPr>
        <p:txBody>
          <a:bodyPr wrap="square" rtlCol="0">
            <a:spAutoFit/>
          </a:bodyPr>
          <a:lstStyle/>
          <a:p>
            <a:r>
              <a:rPr lang="en-US" dirty="0">
                <a:solidFill>
                  <a:schemeClr val="bg1"/>
                </a:solidFill>
              </a:rPr>
              <a:t>Date/Time Functions</a:t>
            </a:r>
          </a:p>
          <a:p>
            <a:pPr marL="285750" indent="-285750">
              <a:buClr>
                <a:schemeClr val="bg1"/>
              </a:buClr>
              <a:buFont typeface="Arial" panose="020B0604020202020204" pitchFamily="34" charset="0"/>
              <a:buChar char="•"/>
            </a:pPr>
            <a:r>
              <a:rPr lang="en-US" dirty="0">
                <a:solidFill>
                  <a:schemeClr val="bg1"/>
                </a:solidFill>
              </a:rPr>
              <a:t>NOW(), CURRENT_DATE</a:t>
            </a:r>
          </a:p>
          <a:p>
            <a:pPr marL="285750" indent="-285750">
              <a:buClr>
                <a:schemeClr val="bg1"/>
              </a:buClr>
              <a:buFont typeface="Arial" panose="020B0604020202020204" pitchFamily="34" charset="0"/>
              <a:buChar char="•"/>
            </a:pPr>
            <a:r>
              <a:rPr lang="en-US" dirty="0">
                <a:solidFill>
                  <a:schemeClr val="bg1"/>
                </a:solidFill>
              </a:rPr>
              <a:t>AGE(timestamp1, timestamp2) – return the difference between to timestamps</a:t>
            </a:r>
          </a:p>
          <a:p>
            <a:pPr marL="285750" indent="-285750">
              <a:buClr>
                <a:schemeClr val="bg1"/>
              </a:buClr>
              <a:buFont typeface="Arial" panose="020B0604020202020204" pitchFamily="34" charset="0"/>
              <a:buChar char="•"/>
            </a:pPr>
            <a:r>
              <a:rPr lang="en-US" dirty="0">
                <a:solidFill>
                  <a:schemeClr val="bg1"/>
                </a:solidFill>
              </a:rPr>
              <a:t>EXTRACT(field FROM timestamp)</a:t>
            </a:r>
          </a:p>
          <a:p>
            <a:pPr marL="285750" indent="-285750">
              <a:buClr>
                <a:schemeClr val="bg1"/>
              </a:buClr>
              <a:buFont typeface="Arial" panose="020B0604020202020204" pitchFamily="34" charset="0"/>
              <a:buChar char="•"/>
            </a:pPr>
            <a:r>
              <a:rPr lang="en-US" dirty="0">
                <a:solidFill>
                  <a:schemeClr val="bg1"/>
                </a:solidFill>
              </a:rPr>
              <a:t>  SELECT EXTRACT(MONTH from NOW());</a:t>
            </a:r>
          </a:p>
        </p:txBody>
      </p:sp>
      <p:sp>
        <p:nvSpPr>
          <p:cNvPr id="8" name="TextBox 7">
            <a:extLst>
              <a:ext uri="{FF2B5EF4-FFF2-40B4-BE49-F238E27FC236}">
                <a16:creationId xmlns:a16="http://schemas.microsoft.com/office/drawing/2014/main" id="{3B397081-A59C-3867-1D68-AE4489F3A72A}"/>
              </a:ext>
            </a:extLst>
          </p:cNvPr>
          <p:cNvSpPr txBox="1"/>
          <p:nvPr/>
        </p:nvSpPr>
        <p:spPr>
          <a:xfrm>
            <a:off x="4732650" y="721680"/>
            <a:ext cx="4572000" cy="811761"/>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invoice</a:t>
            </a:r>
          </a:p>
          <a:p>
            <a:pPr>
              <a:lnSpc>
                <a:spcPts val="1425"/>
              </a:lnSpc>
              <a:buNone/>
            </a:pPr>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EXTRACT</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YEAR</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invoice_date</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2025</a:t>
            </a:r>
            <a:r>
              <a:rPr lang="en-US" b="0" dirty="0">
                <a:solidFill>
                  <a:srgbClr val="CCCCCC"/>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1C570E39-A591-ECD7-9AC4-FD333C555FE7}"/>
              </a:ext>
            </a:extLst>
          </p:cNvPr>
          <p:cNvSpPr txBox="1"/>
          <p:nvPr/>
        </p:nvSpPr>
        <p:spPr>
          <a:xfrm>
            <a:off x="2351598" y="1598278"/>
            <a:ext cx="4575974" cy="632224"/>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CONCAT</a:t>
            </a:r>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UPPER</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first_name</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 '</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UPPER</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last_name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full_name</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customer;</a:t>
            </a:r>
          </a:p>
        </p:txBody>
      </p:sp>
      <p:sp>
        <p:nvSpPr>
          <p:cNvPr id="12" name="TextBox 11">
            <a:extLst>
              <a:ext uri="{FF2B5EF4-FFF2-40B4-BE49-F238E27FC236}">
                <a16:creationId xmlns:a16="http://schemas.microsoft.com/office/drawing/2014/main" id="{BE2B604D-A652-610E-DDCB-4FE9B537B83A}"/>
              </a:ext>
            </a:extLst>
          </p:cNvPr>
          <p:cNvSpPr txBox="1"/>
          <p:nvPr/>
        </p:nvSpPr>
        <p:spPr>
          <a:xfrm>
            <a:off x="2313829" y="2481103"/>
            <a:ext cx="4651512" cy="523220"/>
          </a:xfrm>
          <a:prstGeom prst="rect">
            <a:avLst/>
          </a:prstGeom>
          <a:noFill/>
        </p:spPr>
        <p:txBody>
          <a:bodyPr wrap="square">
            <a:spAutoFit/>
          </a:bodyPr>
          <a:lstStyle/>
          <a:p>
            <a:r>
              <a:rPr lang="en-US" dirty="0">
                <a:solidFill>
                  <a:schemeClr val="bg1"/>
                </a:solidFill>
              </a:rPr>
              <a:t>Scalar Functions differ from aggregate functions because they operate on each individual row.</a:t>
            </a:r>
          </a:p>
        </p:txBody>
      </p:sp>
    </p:spTree>
    <p:extLst>
      <p:ext uri="{BB962C8B-B14F-4D97-AF65-F5344CB8AC3E}">
        <p14:creationId xmlns:p14="http://schemas.microsoft.com/office/powerpoint/2010/main" val="4292869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2450-BE47-5063-19D6-66551237397D}"/>
              </a:ext>
            </a:extLst>
          </p:cNvPr>
          <p:cNvSpPr>
            <a:spLocks noGrp="1"/>
          </p:cNvSpPr>
          <p:nvPr>
            <p:ph type="title"/>
          </p:nvPr>
        </p:nvSpPr>
        <p:spPr/>
        <p:txBody>
          <a:bodyPr/>
          <a:lstStyle/>
          <a:p>
            <a:r>
              <a:rPr lang="en-US" dirty="0"/>
              <a:t>Functions</a:t>
            </a:r>
          </a:p>
        </p:txBody>
      </p:sp>
      <p:sp>
        <p:nvSpPr>
          <p:cNvPr id="3" name="TextBox 2">
            <a:extLst>
              <a:ext uri="{FF2B5EF4-FFF2-40B4-BE49-F238E27FC236}">
                <a16:creationId xmlns:a16="http://schemas.microsoft.com/office/drawing/2014/main" id="{0C9C2516-3DCC-7765-0E88-AAC3899BAA9C}"/>
              </a:ext>
            </a:extLst>
          </p:cNvPr>
          <p:cNvSpPr txBox="1"/>
          <p:nvPr/>
        </p:nvSpPr>
        <p:spPr>
          <a:xfrm>
            <a:off x="392861" y="1033021"/>
            <a:ext cx="4121128" cy="1384995"/>
          </a:xfrm>
          <a:prstGeom prst="rect">
            <a:avLst/>
          </a:prstGeom>
          <a:noFill/>
        </p:spPr>
        <p:txBody>
          <a:bodyPr wrap="square" rtlCol="0">
            <a:spAutoFit/>
          </a:bodyPr>
          <a:lstStyle/>
          <a:p>
            <a:pPr algn="ctr"/>
            <a:r>
              <a:rPr lang="en-US" dirty="0">
                <a:solidFill>
                  <a:schemeClr val="bg1"/>
                </a:solidFill>
              </a:rPr>
              <a:t>Functions are predefined operations we can call and reuse.</a:t>
            </a:r>
          </a:p>
          <a:p>
            <a:pPr algn="ctr"/>
            <a:r>
              <a:rPr lang="en-US" dirty="0">
                <a:solidFill>
                  <a:schemeClr val="bg1"/>
                </a:solidFill>
              </a:rPr>
              <a:t>Functions can perform queries, do DML, perform arithmetic. </a:t>
            </a:r>
          </a:p>
          <a:p>
            <a:pPr algn="ctr"/>
            <a:r>
              <a:rPr lang="en-US" dirty="0">
                <a:solidFill>
                  <a:schemeClr val="bg1"/>
                </a:solidFill>
              </a:rPr>
              <a:t>Functions MUST return a value.</a:t>
            </a:r>
          </a:p>
          <a:p>
            <a:pPr algn="ctr"/>
            <a:r>
              <a:rPr lang="en-US" dirty="0">
                <a:solidFill>
                  <a:schemeClr val="bg1"/>
                </a:solidFill>
              </a:rPr>
              <a:t>Functions CANNOT perform TCL.</a:t>
            </a:r>
          </a:p>
        </p:txBody>
      </p:sp>
      <p:sp>
        <p:nvSpPr>
          <p:cNvPr id="5" name="TextBox 4">
            <a:extLst>
              <a:ext uri="{FF2B5EF4-FFF2-40B4-BE49-F238E27FC236}">
                <a16:creationId xmlns:a16="http://schemas.microsoft.com/office/drawing/2014/main" id="{648F6F1F-1469-8CE2-F3CF-88FDD70EE6D1}"/>
              </a:ext>
            </a:extLst>
          </p:cNvPr>
          <p:cNvSpPr txBox="1"/>
          <p:nvPr/>
        </p:nvSpPr>
        <p:spPr>
          <a:xfrm>
            <a:off x="4513989" y="1140103"/>
            <a:ext cx="4572000" cy="1170833"/>
          </a:xfrm>
          <a:prstGeom prst="rect">
            <a:avLst/>
          </a:prstGeom>
          <a:noFill/>
        </p:spPr>
        <p:txBody>
          <a:bodyPr wrap="square">
            <a:spAutoFit/>
          </a:bodyPr>
          <a:lstStyle/>
          <a:p>
            <a:pPr>
              <a:lnSpc>
                <a:spcPts val="1425"/>
              </a:lnSpc>
              <a:buNone/>
            </a:pPr>
            <a:r>
              <a:rPr lang="en-US" b="0" dirty="0">
                <a:solidFill>
                  <a:srgbClr val="6A9955"/>
                </a:solidFill>
                <a:effectLst/>
                <a:latin typeface="Consolas" panose="020B0609020204030204" pitchFamily="49" charset="0"/>
              </a:rPr>
              <a:t>PL/</a:t>
            </a:r>
            <a:r>
              <a:rPr lang="en-US" b="0" dirty="0" err="1">
                <a:solidFill>
                  <a:srgbClr val="6A9955"/>
                </a:solidFill>
                <a:effectLst/>
                <a:latin typeface="Consolas" panose="020B0609020204030204" pitchFamily="49" charset="0"/>
              </a:rPr>
              <a:t>pgsql</a:t>
            </a:r>
            <a:r>
              <a:rPr lang="en-US" b="0" dirty="0">
                <a:solidFill>
                  <a:srgbClr val="6A9955"/>
                </a:solidFill>
                <a:effectLst/>
                <a:latin typeface="Consolas" panose="020B0609020204030204" pitchFamily="49" charset="0"/>
              </a:rPr>
              <a:t> - (Procedural language/</a:t>
            </a:r>
            <a:r>
              <a:rPr lang="en-US" b="0" dirty="0" err="1">
                <a:solidFill>
                  <a:srgbClr val="6A9955"/>
                </a:solidFill>
                <a:effectLst/>
                <a:latin typeface="Consolas" panose="020B0609020204030204" pitchFamily="49" charset="0"/>
              </a:rPr>
              <a:t>postgresSQL</a:t>
            </a:r>
            <a:r>
              <a:rPr lang="en-US" b="0" dirty="0">
                <a:solidFill>
                  <a:srgbClr val="6A9955"/>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A9955"/>
                </a:solidFill>
                <a:effectLst/>
                <a:latin typeface="Consolas" panose="020B0609020204030204" pitchFamily="49" charset="0"/>
              </a:rPr>
              <a:t>this is how we write logic inside of </a:t>
            </a:r>
            <a:r>
              <a:rPr lang="en-US" b="0" dirty="0" err="1">
                <a:solidFill>
                  <a:srgbClr val="6A9955"/>
                </a:solidFill>
                <a:effectLst/>
                <a:latin typeface="Consolas" panose="020B0609020204030204" pitchFamily="49" charset="0"/>
              </a:rPr>
              <a:t>postgres</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A9955"/>
                </a:solidFill>
                <a:effectLst/>
                <a:latin typeface="Consolas" panose="020B0609020204030204" pitchFamily="49" charset="0"/>
              </a:rPr>
              <a:t>control flow, variables, error handling, all the normal things in </a:t>
            </a:r>
            <a:endParaRPr lang="en-US" b="0" dirty="0">
              <a:solidFill>
                <a:srgbClr val="CCCCCC"/>
              </a:solidFill>
              <a:effectLst/>
              <a:latin typeface="Consolas" panose="020B0609020204030204" pitchFamily="49" charset="0"/>
            </a:endParaRPr>
          </a:p>
          <a:p>
            <a:pPr>
              <a:lnSpc>
                <a:spcPts val="1425"/>
              </a:lnSpc>
              <a:buNone/>
            </a:pPr>
            <a:r>
              <a:rPr lang="en-US" b="0" dirty="0">
                <a:solidFill>
                  <a:srgbClr val="6A9955"/>
                </a:solidFill>
                <a:effectLst/>
                <a:latin typeface="Consolas" panose="020B0609020204030204" pitchFamily="49" charset="0"/>
              </a:rPr>
              <a:t>other programming languages </a:t>
            </a:r>
            <a:endParaRPr lang="en-US" b="0" dirty="0">
              <a:solidFill>
                <a:srgbClr val="CCCCCC"/>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97C9663-60FC-7F83-C888-F4E1ED19E620}"/>
              </a:ext>
            </a:extLst>
          </p:cNvPr>
          <p:cNvSpPr txBox="1"/>
          <p:nvPr/>
        </p:nvSpPr>
        <p:spPr>
          <a:xfrm>
            <a:off x="377687" y="3089151"/>
            <a:ext cx="4572000" cy="1350370"/>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CREATE OR REPLACE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add_numbers</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a</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b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RETURNS</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p>
          <a:p>
            <a:pPr>
              <a:lnSpc>
                <a:spcPts val="1425"/>
              </a:lnSpc>
              <a:buNone/>
            </a:pPr>
            <a:r>
              <a:rPr lang="en-US" b="0" dirty="0">
                <a:solidFill>
                  <a:srgbClr val="569CD6"/>
                </a:solidFill>
                <a:effectLst/>
                <a:latin typeface="Consolas" panose="020B0609020204030204" pitchFamily="49" charset="0"/>
              </a:rPr>
              <a:t>BEGIN</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RETURN</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b;</a:t>
            </a:r>
          </a:p>
          <a:p>
            <a:pPr>
              <a:lnSpc>
                <a:spcPts val="1425"/>
              </a:lnSpc>
              <a:buNone/>
            </a:pPr>
            <a:r>
              <a:rPr lang="en-US" b="0" dirty="0">
                <a:solidFill>
                  <a:srgbClr val="569CD6"/>
                </a:solidFill>
                <a:effectLst/>
                <a:latin typeface="Consolas" panose="020B0609020204030204" pitchFamily="49" charset="0"/>
              </a:rPr>
              <a:t>END</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LANGUAGE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plpgsql</a:t>
            </a:r>
            <a:r>
              <a:rPr lang="en-US" b="0" dirty="0">
                <a:solidFill>
                  <a:srgbClr val="CCCCCC"/>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EC72B4C-0D91-7893-04D6-3FC6C7B19E2C}"/>
              </a:ext>
            </a:extLst>
          </p:cNvPr>
          <p:cNvSpPr txBox="1"/>
          <p:nvPr/>
        </p:nvSpPr>
        <p:spPr>
          <a:xfrm>
            <a:off x="377687" y="4647624"/>
            <a:ext cx="4572000" cy="273152"/>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add_numbers</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15</a:t>
            </a:r>
            <a:r>
              <a:rPr lang="en-US" b="0" dirty="0">
                <a:solidFill>
                  <a:srgbClr val="CCCCCC"/>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C83C8339-9564-7573-C0FB-9758B4820450}"/>
              </a:ext>
            </a:extLst>
          </p:cNvPr>
          <p:cNvSpPr txBox="1"/>
          <p:nvPr/>
        </p:nvSpPr>
        <p:spPr>
          <a:xfrm>
            <a:off x="4581575" y="2934276"/>
            <a:ext cx="4572000" cy="1709442"/>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CREATE OR REPLACE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FUNCTION</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add_user</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p_email</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TEXT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p_age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RETURNS</a:t>
            </a:r>
            <a:r>
              <a:rPr lang="en-US" b="0" dirty="0">
                <a:solidFill>
                  <a:srgbClr val="CCCCCC"/>
                </a:solidFill>
                <a:effectLst/>
                <a:latin typeface="Consolas" panose="020B0609020204030204" pitchFamily="49" charset="0"/>
              </a:rPr>
              <a:t> VOID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p>
          <a:p>
            <a:pPr>
              <a:lnSpc>
                <a:spcPts val="1425"/>
              </a:lnSpc>
              <a:buNone/>
            </a:pPr>
            <a:r>
              <a:rPr lang="en-US" b="0" dirty="0">
                <a:solidFill>
                  <a:srgbClr val="569CD6"/>
                </a:solidFill>
                <a:effectLst/>
                <a:latin typeface="Consolas" panose="020B0609020204030204" pitchFamily="49" charset="0"/>
              </a:rPr>
              <a:t>BEGIN</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INSERT INTO</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my_schema.users</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user_id</a:t>
            </a:r>
            <a:r>
              <a:rPr lang="en-US" b="0" dirty="0">
                <a:solidFill>
                  <a:srgbClr val="CCCCCC"/>
                </a:solidFill>
                <a:effectLst/>
                <a:latin typeface="Consolas" panose="020B0609020204030204" pitchFamily="49" charset="0"/>
              </a:rPr>
              <a:t>, email, age) </a:t>
            </a:r>
            <a:r>
              <a:rPr lang="en-US" b="0" dirty="0">
                <a:solidFill>
                  <a:srgbClr val="569CD6"/>
                </a:solidFill>
                <a:effectLst/>
                <a:latin typeface="Consolas" panose="020B0609020204030204" pitchFamily="49" charset="0"/>
              </a:rPr>
              <a:t>VALUES</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gen_random_uuid</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p_email</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p_age</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END</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LANGUAGE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plpgsql</a:t>
            </a: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606461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DC20-85E1-2B60-C49A-C281BCF15495}"/>
              </a:ext>
            </a:extLst>
          </p:cNvPr>
          <p:cNvSpPr>
            <a:spLocks noGrp="1"/>
          </p:cNvSpPr>
          <p:nvPr>
            <p:ph type="title"/>
          </p:nvPr>
        </p:nvSpPr>
        <p:spPr/>
        <p:txBody>
          <a:bodyPr/>
          <a:lstStyle/>
          <a:p>
            <a:r>
              <a:rPr lang="en-US" dirty="0"/>
              <a:t>Stored Procedures</a:t>
            </a:r>
          </a:p>
        </p:txBody>
      </p:sp>
      <p:sp>
        <p:nvSpPr>
          <p:cNvPr id="3" name="TextBox 2">
            <a:extLst>
              <a:ext uri="{FF2B5EF4-FFF2-40B4-BE49-F238E27FC236}">
                <a16:creationId xmlns:a16="http://schemas.microsoft.com/office/drawing/2014/main" id="{5A3A4857-DB3D-68EC-5E79-8E66904D3FFC}"/>
              </a:ext>
            </a:extLst>
          </p:cNvPr>
          <p:cNvSpPr txBox="1"/>
          <p:nvPr/>
        </p:nvSpPr>
        <p:spPr>
          <a:xfrm>
            <a:off x="1065902" y="932000"/>
            <a:ext cx="7031345" cy="1600438"/>
          </a:xfrm>
          <a:prstGeom prst="rect">
            <a:avLst/>
          </a:prstGeom>
          <a:noFill/>
        </p:spPr>
        <p:txBody>
          <a:bodyPr wrap="square" rtlCol="0">
            <a:spAutoFit/>
          </a:bodyPr>
          <a:lstStyle/>
          <a:p>
            <a:r>
              <a:rPr lang="en-US" dirty="0">
                <a:solidFill>
                  <a:schemeClr val="bg1"/>
                </a:solidFill>
              </a:rPr>
              <a:t>Stored Procedures are another way to create predefined and reusable blocks of SQL commands and logic.</a:t>
            </a:r>
          </a:p>
          <a:p>
            <a:pPr marL="285750" indent="-285750">
              <a:buFontTx/>
              <a:buChar char="-"/>
            </a:pPr>
            <a:r>
              <a:rPr lang="en-US" dirty="0">
                <a:solidFill>
                  <a:schemeClr val="bg1"/>
                </a:solidFill>
              </a:rPr>
              <a:t>They differ from functions in that: returns are optional, they CAN use TCL</a:t>
            </a:r>
          </a:p>
          <a:p>
            <a:pPr marL="285750" indent="-285750">
              <a:buFontTx/>
              <a:buChar char="-"/>
            </a:pPr>
            <a:r>
              <a:rPr lang="en-US" dirty="0">
                <a:solidFill>
                  <a:schemeClr val="bg1"/>
                </a:solidFill>
              </a:rPr>
              <a:t>Functions &gt; one-time calculations, or one-off logic</a:t>
            </a:r>
          </a:p>
          <a:p>
            <a:pPr marL="285750" indent="-285750">
              <a:buFontTx/>
              <a:buChar char="-"/>
            </a:pPr>
            <a:r>
              <a:rPr lang="en-US" dirty="0">
                <a:solidFill>
                  <a:schemeClr val="bg1"/>
                </a:solidFill>
              </a:rPr>
              <a:t>Stored Procedures &gt; long running transactions, batch operations, etc. </a:t>
            </a:r>
          </a:p>
          <a:p>
            <a:endParaRPr lang="en-US" dirty="0">
              <a:solidFill>
                <a:schemeClr val="bg1"/>
              </a:solidFill>
            </a:endParaRPr>
          </a:p>
          <a:p>
            <a:endParaRPr lang="en-US" dirty="0">
              <a:solidFill>
                <a:schemeClr val="bg1"/>
              </a:solidFill>
            </a:endParaRPr>
          </a:p>
        </p:txBody>
      </p:sp>
      <p:sp>
        <p:nvSpPr>
          <p:cNvPr id="5" name="TextBox 4">
            <a:extLst>
              <a:ext uri="{FF2B5EF4-FFF2-40B4-BE49-F238E27FC236}">
                <a16:creationId xmlns:a16="http://schemas.microsoft.com/office/drawing/2014/main" id="{5D96AE49-3C96-9A2C-7B59-08059E1F9E52}"/>
              </a:ext>
            </a:extLst>
          </p:cNvPr>
          <p:cNvSpPr txBox="1"/>
          <p:nvPr/>
        </p:nvSpPr>
        <p:spPr>
          <a:xfrm>
            <a:off x="1345519" y="2177076"/>
            <a:ext cx="6472109" cy="2607124"/>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CREATE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PROCEDURE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deactivate_user</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p_user_id</a:t>
            </a:r>
            <a:r>
              <a:rPr lang="en-US" b="0" dirty="0">
                <a:solidFill>
                  <a:srgbClr val="CCCCCC"/>
                </a:solidFill>
                <a:effectLst/>
                <a:latin typeface="Consolas" panose="020B0609020204030204" pitchFamily="49" charset="0"/>
              </a:rPr>
              <a:t> UUID)</a:t>
            </a:r>
          </a:p>
          <a:p>
            <a:pPr>
              <a:lnSpc>
                <a:spcPts val="1425"/>
              </a:lnSpc>
              <a:buNone/>
            </a:pPr>
            <a:r>
              <a:rPr lang="en-US" b="0" dirty="0">
                <a:solidFill>
                  <a:srgbClr val="569CD6"/>
                </a:solidFill>
                <a:effectLst/>
                <a:latin typeface="Consolas" panose="020B0609020204030204" pitchFamily="49" charset="0"/>
              </a:rPr>
              <a:t>LANGUAGE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plpgsql</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p>
          <a:p>
            <a:pPr>
              <a:lnSpc>
                <a:spcPts val="1425"/>
              </a:lnSpc>
              <a:buNone/>
            </a:pPr>
            <a:r>
              <a:rPr lang="en-US" b="0" dirty="0">
                <a:solidFill>
                  <a:srgbClr val="569CD6"/>
                </a:solidFill>
                <a:effectLst/>
                <a:latin typeface="Consolas" panose="020B0609020204030204" pitchFamily="49" charset="0"/>
              </a:rPr>
              <a:t>BEGIN</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EXISTS</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my_schema.users</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user_id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p_user_id</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THEN</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UPDATE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my_schema.users</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SET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is_active</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user_id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p_user_id</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ELSE</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RAISE NOTICE </a:t>
            </a:r>
            <a:r>
              <a:rPr lang="en-US" b="0" dirty="0">
                <a:solidFill>
                  <a:srgbClr val="CE9178"/>
                </a:solidFill>
                <a:effectLst/>
                <a:latin typeface="Consolas" panose="020B0609020204030204" pitchFamily="49" charset="0"/>
              </a:rPr>
              <a:t>'User % not found'</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p_user_id</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END</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END</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6595E127-BF5B-41B5-1B89-A235805E2315}"/>
              </a:ext>
            </a:extLst>
          </p:cNvPr>
          <p:cNvSpPr txBox="1"/>
          <p:nvPr/>
        </p:nvSpPr>
        <p:spPr>
          <a:xfrm>
            <a:off x="2651760" y="4690812"/>
            <a:ext cx="4572000" cy="452688"/>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CALL</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deactivate_user</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'd7394442-1c66-45d9-8eb4-0e3d85780967'</a:t>
            </a: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94538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0EDB-F6ED-10CB-3FBF-416FF0F87C8A}"/>
              </a:ext>
            </a:extLst>
          </p:cNvPr>
          <p:cNvSpPr>
            <a:spLocks noGrp="1"/>
          </p:cNvSpPr>
          <p:nvPr>
            <p:ph type="title"/>
          </p:nvPr>
        </p:nvSpPr>
        <p:spPr/>
        <p:txBody>
          <a:bodyPr/>
          <a:lstStyle/>
          <a:p>
            <a:r>
              <a:rPr lang="en-US" dirty="0"/>
              <a:t>Stored Procedures</a:t>
            </a:r>
          </a:p>
        </p:txBody>
      </p:sp>
      <p:sp>
        <p:nvSpPr>
          <p:cNvPr id="9" name="TextBox 8">
            <a:extLst>
              <a:ext uri="{FF2B5EF4-FFF2-40B4-BE49-F238E27FC236}">
                <a16:creationId xmlns:a16="http://schemas.microsoft.com/office/drawing/2014/main" id="{F93733EB-84C4-6627-0FB9-DE5DDB4F9283}"/>
              </a:ext>
            </a:extLst>
          </p:cNvPr>
          <p:cNvSpPr txBox="1"/>
          <p:nvPr/>
        </p:nvSpPr>
        <p:spPr>
          <a:xfrm>
            <a:off x="323611" y="1717029"/>
            <a:ext cx="4643560" cy="1709442"/>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CREATE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PROCEDURE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get_user_count</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OUT</a:t>
            </a:r>
            <a:r>
              <a:rPr lang="en-US" b="0" dirty="0">
                <a:solidFill>
                  <a:srgbClr val="CCCCCC"/>
                </a:solidFill>
                <a:effectLst/>
                <a:latin typeface="Consolas" panose="020B0609020204030204" pitchFamily="49" charset="0"/>
              </a:rPr>
              <a:t> total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LANGUAGE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plpgsql</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p>
          <a:p>
            <a:pPr>
              <a:lnSpc>
                <a:spcPts val="1425"/>
              </a:lnSpc>
              <a:buNone/>
            </a:pPr>
            <a:r>
              <a:rPr lang="en-US" b="0" dirty="0">
                <a:solidFill>
                  <a:srgbClr val="569CD6"/>
                </a:solidFill>
                <a:effectLst/>
                <a:latin typeface="Consolas" panose="020B0609020204030204" pitchFamily="49" charset="0"/>
              </a:rPr>
              <a:t>BEGIN</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COUNT</a:t>
            </a:r>
            <a:r>
              <a:rPr lang="en-US" b="0" dirty="0">
                <a:solidFill>
                  <a:srgbClr val="CCCCCC"/>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INTO</a:t>
            </a:r>
            <a:r>
              <a:rPr lang="en-US" b="0" dirty="0">
                <a:solidFill>
                  <a:srgbClr val="CCCCCC"/>
                </a:solidFill>
                <a:effectLst/>
                <a:latin typeface="Consolas" panose="020B0609020204030204" pitchFamily="49" charset="0"/>
              </a:rPr>
              <a:t> total </a:t>
            </a: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my_schema.users</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END</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32204384-531B-A38A-AE98-1938EBA44D8E}"/>
              </a:ext>
            </a:extLst>
          </p:cNvPr>
          <p:cNvSpPr txBox="1"/>
          <p:nvPr/>
        </p:nvSpPr>
        <p:spPr>
          <a:xfrm>
            <a:off x="323611" y="3498259"/>
            <a:ext cx="5152444" cy="273152"/>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CALL</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get_user_count</a:t>
            </a:r>
            <a:r>
              <a:rPr lang="en-US" b="0" dirty="0">
                <a:solidFill>
                  <a:srgbClr val="CCCCCC"/>
                </a:solidFill>
                <a:effectLst/>
                <a:latin typeface="Consolas" panose="020B0609020204030204" pitchFamily="49" charset="0"/>
              </a:rPr>
              <a:t>(</a:t>
            </a:r>
            <a:r>
              <a:rPr lang="en-US" b="0" dirty="0">
                <a:solidFill>
                  <a:srgbClr val="569CD6"/>
                </a:solidFill>
                <a:effectLst/>
                <a:latin typeface="Consolas" panose="020B0609020204030204" pitchFamily="49" charset="0"/>
              </a:rPr>
              <a:t>NULL</a:t>
            </a:r>
            <a:r>
              <a:rPr lang="en-US"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EBE6A01E-949A-CEBB-6F1E-6D8C16B3D23E}"/>
              </a:ext>
            </a:extLst>
          </p:cNvPr>
          <p:cNvSpPr txBox="1"/>
          <p:nvPr/>
        </p:nvSpPr>
        <p:spPr>
          <a:xfrm>
            <a:off x="4572000" y="3985156"/>
            <a:ext cx="4572000" cy="452688"/>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CALL</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get_invoice_sum_by_country</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'USA'</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NULL</a:t>
            </a:r>
            <a:r>
              <a:rPr lang="en-US" b="0" dirty="0">
                <a:solidFill>
                  <a:srgbClr val="CCCCCC"/>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8C5CD0E8-863A-21CD-548A-5A4CBC350880}"/>
              </a:ext>
            </a:extLst>
          </p:cNvPr>
          <p:cNvSpPr txBox="1"/>
          <p:nvPr/>
        </p:nvSpPr>
        <p:spPr>
          <a:xfrm>
            <a:off x="4581575" y="1645241"/>
            <a:ext cx="4572000" cy="2248051"/>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CREATE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PROCEDURE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get_invoice_sum_by_country</a:t>
            </a:r>
            <a:r>
              <a:rPr lang="en-US" b="0" dirty="0">
                <a:solidFill>
                  <a:srgbClr val="CCCCCC"/>
                </a:solidFill>
                <a:effectLst/>
                <a:latin typeface="Consolas" panose="020B0609020204030204" pitchFamily="49" charset="0"/>
              </a:rPr>
              <a:t>(country </a:t>
            </a:r>
            <a:r>
              <a:rPr lang="en-US" b="0" dirty="0">
                <a:solidFill>
                  <a:srgbClr val="569CD6"/>
                </a:solidFill>
                <a:effectLst/>
                <a:latin typeface="Consolas" panose="020B0609020204030204" pitchFamily="49" charset="0"/>
              </a:rPr>
              <a:t>TEXT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OUT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total_sum</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NUMERIC</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LANGUAGE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plpgsql</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p>
          <a:p>
            <a:pPr>
              <a:lnSpc>
                <a:spcPts val="1425"/>
              </a:lnSpc>
              <a:buNone/>
            </a:pPr>
            <a:r>
              <a:rPr lang="en-US" b="0" dirty="0">
                <a:solidFill>
                  <a:srgbClr val="569CD6"/>
                </a:solidFill>
                <a:effectLst/>
                <a:latin typeface="Consolas" panose="020B0609020204030204" pitchFamily="49" charset="0"/>
              </a:rPr>
              <a:t>BEGIN</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SUM</a:t>
            </a:r>
            <a:r>
              <a:rPr lang="en-US" b="0" dirty="0">
                <a:solidFill>
                  <a:srgbClr val="CCCCCC"/>
                </a:solidFill>
                <a:effectLst/>
                <a:latin typeface="Consolas" panose="020B0609020204030204" pitchFamily="49" charset="0"/>
              </a:rPr>
              <a:t>(total) </a:t>
            </a:r>
            <a:r>
              <a:rPr lang="en-US" b="0" dirty="0">
                <a:solidFill>
                  <a:srgbClr val="569CD6"/>
                </a:solidFill>
                <a:effectLst/>
                <a:latin typeface="Consolas" panose="020B0609020204030204" pitchFamily="49" charset="0"/>
              </a:rPr>
              <a:t>INTO</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total_sum</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invoice</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billing_country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country</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GROUP BY</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billing_country</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END</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2860140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C7322-83A9-D5A3-B4AF-78A82604D6BE}"/>
              </a:ext>
            </a:extLst>
          </p:cNvPr>
          <p:cNvSpPr>
            <a:spLocks noGrp="1"/>
          </p:cNvSpPr>
          <p:nvPr>
            <p:ph type="title"/>
          </p:nvPr>
        </p:nvSpPr>
        <p:spPr/>
        <p:txBody>
          <a:bodyPr/>
          <a:lstStyle/>
          <a:p>
            <a:r>
              <a:rPr lang="en-US" dirty="0"/>
              <a:t>Joins</a:t>
            </a:r>
          </a:p>
        </p:txBody>
      </p:sp>
      <p:sp>
        <p:nvSpPr>
          <p:cNvPr id="3" name="TextBox 2">
            <a:extLst>
              <a:ext uri="{FF2B5EF4-FFF2-40B4-BE49-F238E27FC236}">
                <a16:creationId xmlns:a16="http://schemas.microsoft.com/office/drawing/2014/main" id="{B4BFAAC4-616C-D129-41C2-186EDD440097}"/>
              </a:ext>
            </a:extLst>
          </p:cNvPr>
          <p:cNvSpPr txBox="1"/>
          <p:nvPr/>
        </p:nvSpPr>
        <p:spPr>
          <a:xfrm>
            <a:off x="1036489" y="1059221"/>
            <a:ext cx="7090171" cy="307777"/>
          </a:xfrm>
          <a:prstGeom prst="rect">
            <a:avLst/>
          </a:prstGeom>
          <a:noFill/>
        </p:spPr>
        <p:txBody>
          <a:bodyPr wrap="square" rtlCol="0">
            <a:spAutoFit/>
          </a:bodyPr>
          <a:lstStyle/>
          <a:p>
            <a:r>
              <a:rPr lang="en-US" dirty="0">
                <a:solidFill>
                  <a:schemeClr val="bg1"/>
                </a:solidFill>
              </a:rPr>
              <a:t>Joins are a way to combine two tables which may or may not include filtering of records.</a:t>
            </a:r>
          </a:p>
        </p:txBody>
      </p:sp>
      <p:sp>
        <p:nvSpPr>
          <p:cNvPr id="4" name="TextBox 3">
            <a:extLst>
              <a:ext uri="{FF2B5EF4-FFF2-40B4-BE49-F238E27FC236}">
                <a16:creationId xmlns:a16="http://schemas.microsoft.com/office/drawing/2014/main" id="{4AB598D2-6114-EEC9-37CF-E8709DDD0556}"/>
              </a:ext>
            </a:extLst>
          </p:cNvPr>
          <p:cNvSpPr txBox="1"/>
          <p:nvPr/>
        </p:nvSpPr>
        <p:spPr>
          <a:xfrm>
            <a:off x="824369" y="1494219"/>
            <a:ext cx="7495261" cy="3108543"/>
          </a:xfrm>
          <a:prstGeom prst="rect">
            <a:avLst/>
          </a:prstGeom>
          <a:noFill/>
        </p:spPr>
        <p:txBody>
          <a:bodyPr wrap="square" rtlCol="0">
            <a:spAutoFit/>
          </a:bodyPr>
          <a:lstStyle/>
          <a:p>
            <a:r>
              <a:rPr lang="en-US" dirty="0">
                <a:solidFill>
                  <a:schemeClr val="bg1"/>
                </a:solidFill>
              </a:rPr>
              <a:t>INNER JOIN – for each row on the left, find a matching row on the right, return the combined result.</a:t>
            </a:r>
          </a:p>
          <a:p>
            <a:endParaRPr lang="en-US" dirty="0">
              <a:solidFill>
                <a:schemeClr val="bg1"/>
              </a:solidFill>
            </a:endParaRPr>
          </a:p>
          <a:p>
            <a:r>
              <a:rPr lang="en-US" dirty="0">
                <a:solidFill>
                  <a:schemeClr val="bg1"/>
                </a:solidFill>
              </a:rPr>
              <a:t>CROSS JOIN – every row from the left table is combined with every row from the second table; This differs from INNER JOIN because no filter is applied to match the records</a:t>
            </a:r>
          </a:p>
          <a:p>
            <a:endParaRPr lang="en-US" dirty="0">
              <a:solidFill>
                <a:schemeClr val="bg1"/>
              </a:solidFill>
            </a:endParaRPr>
          </a:p>
          <a:p>
            <a:r>
              <a:rPr lang="en-US" dirty="0">
                <a:solidFill>
                  <a:schemeClr val="bg1"/>
                </a:solidFill>
              </a:rPr>
              <a:t>LEFT JOIN – return all rows from the left table, and for each row, the matching rows on the right table; If no match is found, the columns from the right table will contain NULL values.</a:t>
            </a:r>
          </a:p>
          <a:p>
            <a:endParaRPr lang="en-US" dirty="0">
              <a:solidFill>
                <a:schemeClr val="bg1"/>
              </a:solidFill>
            </a:endParaRPr>
          </a:p>
          <a:p>
            <a:r>
              <a:rPr lang="en-US" dirty="0">
                <a:solidFill>
                  <a:schemeClr val="bg1"/>
                </a:solidFill>
              </a:rPr>
              <a:t>RIGHT JOIN – returns all values from the right table, and for each row, the matching rows for the left table; Rare to use as we can just use a LEFT JOIN and swap the table order. </a:t>
            </a:r>
          </a:p>
          <a:p>
            <a:endParaRPr lang="en-US" dirty="0">
              <a:solidFill>
                <a:schemeClr val="bg1"/>
              </a:solidFill>
            </a:endParaRPr>
          </a:p>
          <a:p>
            <a:r>
              <a:rPr lang="en-US" dirty="0">
                <a:solidFill>
                  <a:schemeClr val="bg1"/>
                </a:solidFill>
              </a:rPr>
              <a:t>FULL OUTER JOIN – returns all rows from both tables, with NULLs in columns where no match is found on either side. </a:t>
            </a:r>
          </a:p>
        </p:txBody>
      </p:sp>
    </p:spTree>
    <p:extLst>
      <p:ext uri="{BB962C8B-B14F-4D97-AF65-F5344CB8AC3E}">
        <p14:creationId xmlns:p14="http://schemas.microsoft.com/office/powerpoint/2010/main" val="2806711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23BD-0A88-B43F-39F6-B562A852E52D}"/>
              </a:ext>
            </a:extLst>
          </p:cNvPr>
          <p:cNvSpPr>
            <a:spLocks noGrp="1"/>
          </p:cNvSpPr>
          <p:nvPr>
            <p:ph type="title"/>
          </p:nvPr>
        </p:nvSpPr>
        <p:spPr/>
        <p:txBody>
          <a:bodyPr/>
          <a:lstStyle/>
          <a:p>
            <a:r>
              <a:rPr lang="en-US" dirty="0"/>
              <a:t>Inner Joins</a:t>
            </a:r>
          </a:p>
        </p:txBody>
      </p:sp>
      <p:sp>
        <p:nvSpPr>
          <p:cNvPr id="4" name="TextBox 3">
            <a:extLst>
              <a:ext uri="{FF2B5EF4-FFF2-40B4-BE49-F238E27FC236}">
                <a16:creationId xmlns:a16="http://schemas.microsoft.com/office/drawing/2014/main" id="{6675F57A-2C5A-DCD3-FE7D-DB3CE42EFB1E}"/>
              </a:ext>
            </a:extLst>
          </p:cNvPr>
          <p:cNvSpPr txBox="1"/>
          <p:nvPr/>
        </p:nvSpPr>
        <p:spPr>
          <a:xfrm>
            <a:off x="2295575" y="1099858"/>
            <a:ext cx="4572000" cy="3325269"/>
          </a:xfrm>
          <a:prstGeom prst="rect">
            <a:avLst/>
          </a:prstGeom>
          <a:noFill/>
        </p:spPr>
        <p:txBody>
          <a:bodyPr wrap="square">
            <a:spAutoFit/>
          </a:bodyPr>
          <a:lstStyle/>
          <a:p>
            <a:pPr>
              <a:lnSpc>
                <a:spcPts val="1425"/>
              </a:lnSpc>
              <a:buNone/>
            </a:pPr>
            <a:r>
              <a:rPr lang="en-US" b="0" dirty="0">
                <a:solidFill>
                  <a:schemeClr val="bg1"/>
                </a:solidFill>
                <a:effectLst/>
                <a:latin typeface="Consolas" panose="020B0609020204030204" pitchFamily="49" charset="0"/>
              </a:rPr>
              <a:t>OPTION 1:</a:t>
            </a:r>
          </a:p>
          <a:p>
            <a:pPr>
              <a:lnSpc>
                <a:spcPts val="1425"/>
              </a:lnSpc>
              <a:buNone/>
            </a:pPr>
            <a:r>
              <a:rPr lang="en-US" b="0" dirty="0">
                <a:solidFill>
                  <a:schemeClr val="bg1"/>
                </a:solidFill>
                <a:effectLst/>
                <a:latin typeface="Consolas" panose="020B0609020204030204" pitchFamily="49" charset="0"/>
              </a:rPr>
              <a:t>SELECT *</a:t>
            </a:r>
          </a:p>
          <a:p>
            <a:pPr>
              <a:lnSpc>
                <a:spcPts val="1425"/>
              </a:lnSpc>
              <a:buNone/>
            </a:pPr>
            <a:r>
              <a:rPr lang="en-US" b="0" dirty="0">
                <a:solidFill>
                  <a:schemeClr val="bg1"/>
                </a:solidFill>
                <a:effectLst/>
                <a:latin typeface="Consolas" panose="020B0609020204030204" pitchFamily="49" charset="0"/>
              </a:rPr>
              <a:t>FROM invoice </a:t>
            </a:r>
            <a:r>
              <a:rPr lang="en-US" b="0" dirty="0" err="1">
                <a:solidFill>
                  <a:schemeClr val="bg1"/>
                </a:solidFill>
                <a:effectLst/>
                <a:latin typeface="Consolas" panose="020B0609020204030204" pitchFamily="49" charset="0"/>
              </a:rPr>
              <a:t>i</a:t>
            </a:r>
            <a:endParaRPr lang="en-US" b="0" dirty="0">
              <a:solidFill>
                <a:schemeClr val="bg1"/>
              </a:solidFill>
              <a:effectLst/>
              <a:latin typeface="Consolas" panose="020B0609020204030204" pitchFamily="49" charset="0"/>
            </a:endParaRPr>
          </a:p>
          <a:p>
            <a:pPr>
              <a:lnSpc>
                <a:spcPts val="1425"/>
              </a:lnSpc>
              <a:buNone/>
            </a:pPr>
            <a:r>
              <a:rPr lang="en-US" b="0" dirty="0">
                <a:solidFill>
                  <a:schemeClr val="bg1"/>
                </a:solidFill>
                <a:effectLst/>
                <a:latin typeface="Consolas" panose="020B0609020204030204" pitchFamily="49" charset="0"/>
              </a:rPr>
              <a:t>JOIN customer c</a:t>
            </a:r>
          </a:p>
          <a:p>
            <a:pPr>
              <a:lnSpc>
                <a:spcPts val="1425"/>
              </a:lnSpc>
              <a:buNone/>
            </a:pPr>
            <a:r>
              <a:rPr lang="en-US" b="0" dirty="0">
                <a:solidFill>
                  <a:schemeClr val="bg1"/>
                </a:solidFill>
                <a:effectLst/>
                <a:latin typeface="Consolas" panose="020B0609020204030204" pitchFamily="49" charset="0"/>
              </a:rPr>
              <a:t>ON </a:t>
            </a:r>
            <a:r>
              <a:rPr lang="en-US" b="0" dirty="0" err="1">
                <a:solidFill>
                  <a:schemeClr val="bg1"/>
                </a:solidFill>
                <a:effectLst/>
                <a:latin typeface="Consolas" panose="020B0609020204030204" pitchFamily="49" charset="0"/>
              </a:rPr>
              <a:t>i.customer_id</a:t>
            </a:r>
            <a:r>
              <a:rPr lang="en-US" b="0" dirty="0">
                <a:solidFill>
                  <a:schemeClr val="bg1"/>
                </a:solidFill>
                <a:effectLst/>
                <a:latin typeface="Consolas" panose="020B0609020204030204" pitchFamily="49" charset="0"/>
              </a:rPr>
              <a:t> = </a:t>
            </a:r>
            <a:r>
              <a:rPr lang="en-US" b="0" dirty="0" err="1">
                <a:solidFill>
                  <a:schemeClr val="bg1"/>
                </a:solidFill>
                <a:effectLst/>
                <a:latin typeface="Consolas" panose="020B0609020204030204" pitchFamily="49" charset="0"/>
              </a:rPr>
              <a:t>c.customer_id</a:t>
            </a:r>
            <a:r>
              <a:rPr lang="en-US" b="0" dirty="0">
                <a:solidFill>
                  <a:schemeClr val="bg1"/>
                </a:solidFill>
                <a:effectLst/>
                <a:latin typeface="Consolas" panose="020B0609020204030204" pitchFamily="49" charset="0"/>
              </a:rPr>
              <a:t>;</a:t>
            </a:r>
          </a:p>
          <a:p>
            <a:pPr>
              <a:lnSpc>
                <a:spcPts val="1425"/>
              </a:lnSpc>
              <a:buNone/>
            </a:pPr>
            <a:br>
              <a:rPr lang="en-US" b="0" dirty="0">
                <a:solidFill>
                  <a:schemeClr val="bg1"/>
                </a:solidFill>
                <a:effectLst/>
                <a:latin typeface="Consolas" panose="020B0609020204030204" pitchFamily="49" charset="0"/>
              </a:rPr>
            </a:br>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OPTION 2:</a:t>
            </a:r>
          </a:p>
          <a:p>
            <a:pPr>
              <a:lnSpc>
                <a:spcPts val="1425"/>
              </a:lnSpc>
              <a:buNone/>
            </a:pPr>
            <a:r>
              <a:rPr lang="en-US" b="0" dirty="0">
                <a:solidFill>
                  <a:schemeClr val="bg1"/>
                </a:solidFill>
                <a:effectLst/>
                <a:latin typeface="Consolas" panose="020B0609020204030204" pitchFamily="49" charset="0"/>
              </a:rPr>
              <a:t>SELECT *</a:t>
            </a:r>
          </a:p>
          <a:p>
            <a:pPr>
              <a:lnSpc>
                <a:spcPts val="1425"/>
              </a:lnSpc>
              <a:buNone/>
            </a:pPr>
            <a:r>
              <a:rPr lang="en-US" b="0" dirty="0">
                <a:solidFill>
                  <a:schemeClr val="bg1"/>
                </a:solidFill>
                <a:effectLst/>
                <a:latin typeface="Consolas" panose="020B0609020204030204" pitchFamily="49" charset="0"/>
              </a:rPr>
              <a:t>FROM invoice </a:t>
            </a:r>
            <a:r>
              <a:rPr lang="en-US" b="0" dirty="0" err="1">
                <a:solidFill>
                  <a:schemeClr val="bg1"/>
                </a:solidFill>
                <a:effectLst/>
                <a:latin typeface="Consolas" panose="020B0609020204030204" pitchFamily="49" charset="0"/>
              </a:rPr>
              <a:t>i</a:t>
            </a:r>
            <a:r>
              <a:rPr lang="en-US" b="0" dirty="0">
                <a:solidFill>
                  <a:schemeClr val="bg1"/>
                </a:solidFill>
                <a:effectLst/>
                <a:latin typeface="Consolas" panose="020B0609020204030204" pitchFamily="49" charset="0"/>
              </a:rPr>
              <a:t>, customer c</a:t>
            </a:r>
          </a:p>
          <a:p>
            <a:pPr>
              <a:lnSpc>
                <a:spcPts val="1425"/>
              </a:lnSpc>
              <a:buNone/>
            </a:pPr>
            <a:r>
              <a:rPr lang="en-US" b="0" dirty="0">
                <a:solidFill>
                  <a:schemeClr val="bg1"/>
                </a:solidFill>
                <a:effectLst/>
                <a:latin typeface="Consolas" panose="020B0609020204030204" pitchFamily="49" charset="0"/>
              </a:rPr>
              <a:t>WHERE </a:t>
            </a:r>
            <a:r>
              <a:rPr lang="en-US" b="0" dirty="0" err="1">
                <a:solidFill>
                  <a:schemeClr val="bg1"/>
                </a:solidFill>
                <a:effectLst/>
                <a:latin typeface="Consolas" panose="020B0609020204030204" pitchFamily="49" charset="0"/>
              </a:rPr>
              <a:t>i.customer_id</a:t>
            </a:r>
            <a:r>
              <a:rPr lang="en-US" b="0" dirty="0">
                <a:solidFill>
                  <a:schemeClr val="bg1"/>
                </a:solidFill>
                <a:effectLst/>
                <a:latin typeface="Consolas" panose="020B0609020204030204" pitchFamily="49" charset="0"/>
              </a:rPr>
              <a:t> = </a:t>
            </a:r>
            <a:r>
              <a:rPr lang="en-US" b="0" dirty="0" err="1">
                <a:solidFill>
                  <a:schemeClr val="bg1"/>
                </a:solidFill>
                <a:effectLst/>
                <a:latin typeface="Consolas" panose="020B0609020204030204" pitchFamily="49" charset="0"/>
              </a:rPr>
              <a:t>c.customer_id</a:t>
            </a:r>
            <a:r>
              <a:rPr lang="en-US" b="0" dirty="0">
                <a:solidFill>
                  <a:schemeClr val="bg1"/>
                </a:solidFill>
                <a:effectLst/>
                <a:latin typeface="Consolas" panose="020B0609020204030204" pitchFamily="49" charset="0"/>
              </a:rPr>
              <a:t>;</a:t>
            </a:r>
          </a:p>
          <a:p>
            <a:pPr>
              <a:lnSpc>
                <a:spcPts val="1425"/>
              </a:lnSpc>
              <a:buNone/>
            </a:pPr>
            <a:br>
              <a:rPr lang="en-US" b="0" dirty="0">
                <a:solidFill>
                  <a:schemeClr val="bg1"/>
                </a:solidFill>
                <a:effectLst/>
                <a:latin typeface="Consolas" panose="020B0609020204030204" pitchFamily="49" charset="0"/>
              </a:rPr>
            </a:br>
            <a:endParaRPr lang="en-US" b="0" dirty="0">
              <a:solidFill>
                <a:schemeClr val="bg1"/>
              </a:solidFill>
              <a:effectLst/>
              <a:latin typeface="Consolas" panose="020B0609020204030204" pitchFamily="49" charset="0"/>
            </a:endParaRPr>
          </a:p>
          <a:p>
            <a:pPr>
              <a:lnSpc>
                <a:spcPts val="1425"/>
              </a:lnSpc>
              <a:buNone/>
            </a:pPr>
            <a:r>
              <a:rPr lang="en-US" b="0" dirty="0">
                <a:solidFill>
                  <a:schemeClr val="bg1"/>
                </a:solidFill>
                <a:effectLst/>
                <a:latin typeface="Consolas" panose="020B0609020204030204" pitchFamily="49" charset="0"/>
              </a:rPr>
              <a:t>OPTION 3 THE "PROPER WAY"</a:t>
            </a:r>
          </a:p>
          <a:p>
            <a:pPr>
              <a:lnSpc>
                <a:spcPts val="1425"/>
              </a:lnSpc>
              <a:buNone/>
            </a:pPr>
            <a:r>
              <a:rPr lang="en-US" b="0" dirty="0">
                <a:solidFill>
                  <a:schemeClr val="bg1"/>
                </a:solidFill>
                <a:effectLst/>
                <a:latin typeface="Consolas" panose="020B0609020204030204" pitchFamily="49" charset="0"/>
              </a:rPr>
              <a:t>SELECT *</a:t>
            </a:r>
          </a:p>
          <a:p>
            <a:pPr>
              <a:lnSpc>
                <a:spcPts val="1425"/>
              </a:lnSpc>
              <a:buNone/>
            </a:pPr>
            <a:r>
              <a:rPr lang="en-US" b="0" dirty="0">
                <a:solidFill>
                  <a:schemeClr val="bg1"/>
                </a:solidFill>
                <a:effectLst/>
                <a:latin typeface="Consolas" panose="020B0609020204030204" pitchFamily="49" charset="0"/>
              </a:rPr>
              <a:t>FROM invoice </a:t>
            </a:r>
            <a:r>
              <a:rPr lang="en-US" b="0" dirty="0" err="1">
                <a:solidFill>
                  <a:schemeClr val="bg1"/>
                </a:solidFill>
                <a:effectLst/>
                <a:latin typeface="Consolas" panose="020B0609020204030204" pitchFamily="49" charset="0"/>
              </a:rPr>
              <a:t>i</a:t>
            </a:r>
            <a:endParaRPr lang="en-US" b="0" dirty="0">
              <a:solidFill>
                <a:schemeClr val="bg1"/>
              </a:solidFill>
              <a:effectLst/>
              <a:latin typeface="Consolas" panose="020B0609020204030204" pitchFamily="49" charset="0"/>
            </a:endParaRPr>
          </a:p>
          <a:p>
            <a:pPr>
              <a:lnSpc>
                <a:spcPts val="1425"/>
              </a:lnSpc>
              <a:buNone/>
            </a:pPr>
            <a:r>
              <a:rPr lang="en-US" b="0" dirty="0">
                <a:solidFill>
                  <a:schemeClr val="bg1"/>
                </a:solidFill>
                <a:effectLst/>
                <a:latin typeface="Consolas" panose="020B0609020204030204" pitchFamily="49" charset="0"/>
              </a:rPr>
              <a:t>INNER JOIN customer c</a:t>
            </a:r>
          </a:p>
          <a:p>
            <a:pPr>
              <a:lnSpc>
                <a:spcPts val="1425"/>
              </a:lnSpc>
              <a:buNone/>
            </a:pPr>
            <a:r>
              <a:rPr lang="en-US" b="0" dirty="0">
                <a:solidFill>
                  <a:schemeClr val="bg1"/>
                </a:solidFill>
                <a:effectLst/>
                <a:latin typeface="Consolas" panose="020B0609020204030204" pitchFamily="49" charset="0"/>
              </a:rPr>
              <a:t>    ON </a:t>
            </a:r>
            <a:r>
              <a:rPr lang="en-US" b="0" dirty="0" err="1">
                <a:solidFill>
                  <a:schemeClr val="bg1"/>
                </a:solidFill>
                <a:effectLst/>
                <a:latin typeface="Consolas" panose="020B0609020204030204" pitchFamily="49" charset="0"/>
              </a:rPr>
              <a:t>i.customer_id</a:t>
            </a:r>
            <a:r>
              <a:rPr lang="en-US" b="0" dirty="0">
                <a:solidFill>
                  <a:schemeClr val="bg1"/>
                </a:solidFill>
                <a:effectLst/>
                <a:latin typeface="Consolas" panose="020B0609020204030204" pitchFamily="49" charset="0"/>
              </a:rPr>
              <a:t> = </a:t>
            </a:r>
            <a:r>
              <a:rPr lang="en-US" b="0" dirty="0" err="1">
                <a:solidFill>
                  <a:schemeClr val="bg1"/>
                </a:solidFill>
                <a:effectLst/>
                <a:latin typeface="Consolas" panose="020B0609020204030204" pitchFamily="49" charset="0"/>
              </a:rPr>
              <a:t>c.customer_id</a:t>
            </a:r>
            <a:r>
              <a:rPr lang="en-US"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027244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BC6A-B741-47AE-4935-533EA9C211A0}"/>
              </a:ext>
            </a:extLst>
          </p:cNvPr>
          <p:cNvSpPr>
            <a:spLocks noGrp="1"/>
          </p:cNvSpPr>
          <p:nvPr>
            <p:ph type="title"/>
          </p:nvPr>
        </p:nvSpPr>
        <p:spPr/>
        <p:txBody>
          <a:bodyPr/>
          <a:lstStyle/>
          <a:p>
            <a:r>
              <a:rPr lang="en-US" dirty="0"/>
              <a:t>Cross Join</a:t>
            </a:r>
          </a:p>
        </p:txBody>
      </p:sp>
      <p:sp>
        <p:nvSpPr>
          <p:cNvPr id="4" name="TextBox 3">
            <a:extLst>
              <a:ext uri="{FF2B5EF4-FFF2-40B4-BE49-F238E27FC236}">
                <a16:creationId xmlns:a16="http://schemas.microsoft.com/office/drawing/2014/main" id="{7C434307-0D91-3B06-D05E-4C3D2513DC5C}"/>
              </a:ext>
            </a:extLst>
          </p:cNvPr>
          <p:cNvSpPr txBox="1"/>
          <p:nvPr/>
        </p:nvSpPr>
        <p:spPr>
          <a:xfrm>
            <a:off x="2295575" y="1461006"/>
            <a:ext cx="4572000" cy="632224"/>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customer</a:t>
            </a:r>
          </a:p>
          <a:p>
            <a:pPr>
              <a:lnSpc>
                <a:spcPts val="1425"/>
              </a:lnSpc>
              <a:buNone/>
            </a:pPr>
            <a:r>
              <a:rPr lang="en-US" b="0" dirty="0">
                <a:solidFill>
                  <a:srgbClr val="569CD6"/>
                </a:solidFill>
                <a:effectLst/>
                <a:latin typeface="Consolas" panose="020B0609020204030204" pitchFamily="49" charset="0"/>
              </a:rPr>
              <a:t>CROSS JOIN</a:t>
            </a:r>
            <a:r>
              <a:rPr lang="en-US" b="0" dirty="0">
                <a:solidFill>
                  <a:srgbClr val="CCCCCC"/>
                </a:solidFill>
                <a:effectLst/>
                <a:latin typeface="Consolas" panose="020B0609020204030204" pitchFamily="49" charset="0"/>
              </a:rPr>
              <a:t> invoice;</a:t>
            </a:r>
          </a:p>
        </p:txBody>
      </p:sp>
      <p:sp>
        <p:nvSpPr>
          <p:cNvPr id="6" name="TextBox 5">
            <a:extLst>
              <a:ext uri="{FF2B5EF4-FFF2-40B4-BE49-F238E27FC236}">
                <a16:creationId xmlns:a16="http://schemas.microsoft.com/office/drawing/2014/main" id="{A842A1B0-397F-95DA-38AC-F125D4F27894}"/>
              </a:ext>
            </a:extLst>
          </p:cNvPr>
          <p:cNvSpPr txBox="1"/>
          <p:nvPr/>
        </p:nvSpPr>
        <p:spPr>
          <a:xfrm>
            <a:off x="2295575" y="2842228"/>
            <a:ext cx="4572000" cy="811761"/>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customer</a:t>
            </a:r>
          </a:p>
          <a:p>
            <a:pPr>
              <a:lnSpc>
                <a:spcPts val="1425"/>
              </a:lnSpc>
              <a:buNone/>
            </a:pPr>
            <a:r>
              <a:rPr lang="en-US" b="0" dirty="0">
                <a:solidFill>
                  <a:srgbClr val="569CD6"/>
                </a:solidFill>
                <a:effectLst/>
                <a:latin typeface="Consolas" panose="020B0609020204030204" pitchFamily="49" charset="0"/>
              </a:rPr>
              <a:t>CROSS JOIN</a:t>
            </a:r>
            <a:r>
              <a:rPr lang="en-US" b="0" dirty="0">
                <a:solidFill>
                  <a:srgbClr val="CCCCCC"/>
                </a:solidFill>
                <a:effectLst/>
                <a:latin typeface="Consolas" panose="020B0609020204030204" pitchFamily="49" charset="0"/>
              </a:rPr>
              <a:t> invoice </a:t>
            </a:r>
          </a:p>
          <a:p>
            <a:pPr>
              <a:lnSpc>
                <a:spcPts val="1425"/>
              </a:lnSpc>
              <a:buNone/>
            </a:pPr>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customer.country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'USA'</a:t>
            </a: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376915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87318-C34E-083C-FBC3-793523CC8AC8}"/>
              </a:ext>
            </a:extLst>
          </p:cNvPr>
          <p:cNvSpPr>
            <a:spLocks noGrp="1"/>
          </p:cNvSpPr>
          <p:nvPr>
            <p:ph type="title"/>
          </p:nvPr>
        </p:nvSpPr>
        <p:spPr/>
        <p:txBody>
          <a:bodyPr/>
          <a:lstStyle/>
          <a:p>
            <a:r>
              <a:rPr lang="en-US" dirty="0"/>
              <a:t>Left Joins / Right Joins</a:t>
            </a:r>
          </a:p>
        </p:txBody>
      </p:sp>
      <p:sp>
        <p:nvSpPr>
          <p:cNvPr id="4" name="TextBox 3">
            <a:extLst>
              <a:ext uri="{FF2B5EF4-FFF2-40B4-BE49-F238E27FC236}">
                <a16:creationId xmlns:a16="http://schemas.microsoft.com/office/drawing/2014/main" id="{213EDD41-F8D0-CC6E-765C-A590D644B990}"/>
              </a:ext>
            </a:extLst>
          </p:cNvPr>
          <p:cNvSpPr txBox="1"/>
          <p:nvPr/>
        </p:nvSpPr>
        <p:spPr>
          <a:xfrm>
            <a:off x="449250" y="2627906"/>
            <a:ext cx="4011433" cy="811761"/>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customer </a:t>
            </a:r>
            <a:r>
              <a:rPr lang="en-US" b="0" dirty="0">
                <a:solidFill>
                  <a:srgbClr val="569CD6"/>
                </a:solidFill>
                <a:effectLst/>
                <a:latin typeface="Consolas" panose="020B0609020204030204" pitchFamily="49" charset="0"/>
              </a:rPr>
              <a:t>c</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LEFT JOIN</a:t>
            </a:r>
            <a:r>
              <a:rPr lang="en-US" b="0" dirty="0">
                <a:solidFill>
                  <a:srgbClr val="CCCCCC"/>
                </a:solidFill>
                <a:effectLst/>
                <a:latin typeface="Consolas" panose="020B0609020204030204" pitchFamily="49" charset="0"/>
              </a:rPr>
              <a:t> invoice </a:t>
            </a:r>
            <a:r>
              <a:rPr lang="en-US" b="0" dirty="0" err="1">
                <a:solidFill>
                  <a:srgbClr val="CCCCCC"/>
                </a:solidFill>
                <a:effectLst/>
                <a:latin typeface="Consolas" panose="020B0609020204030204" pitchFamily="49" charset="0"/>
              </a:rPr>
              <a:t>i</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i.customer_id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c.customer_id</a:t>
            </a:r>
            <a:r>
              <a:rPr lang="en-US" b="0" dirty="0">
                <a:solidFill>
                  <a:srgbClr val="CCCCCC"/>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95E1E8E4-081C-3005-38AD-4EDFBBE4E0B2}"/>
              </a:ext>
            </a:extLst>
          </p:cNvPr>
          <p:cNvSpPr txBox="1"/>
          <p:nvPr/>
        </p:nvSpPr>
        <p:spPr>
          <a:xfrm>
            <a:off x="4581575" y="2222026"/>
            <a:ext cx="4572000" cy="811761"/>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invoice </a:t>
            </a:r>
            <a:r>
              <a:rPr lang="en-US" b="0" dirty="0" err="1">
                <a:solidFill>
                  <a:srgbClr val="CCCCCC"/>
                </a:solidFill>
                <a:effectLst/>
                <a:latin typeface="Consolas" panose="020B0609020204030204" pitchFamily="49" charset="0"/>
              </a:rPr>
              <a:t>i</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LEFT JOIN</a:t>
            </a:r>
            <a:r>
              <a:rPr lang="en-US" b="0" dirty="0">
                <a:solidFill>
                  <a:srgbClr val="CCCCCC"/>
                </a:solidFill>
                <a:effectLst/>
                <a:latin typeface="Consolas" panose="020B0609020204030204" pitchFamily="49" charset="0"/>
              </a:rPr>
              <a:t> customer </a:t>
            </a:r>
            <a:r>
              <a:rPr lang="en-US" b="0" dirty="0">
                <a:solidFill>
                  <a:srgbClr val="569CD6"/>
                </a:solidFill>
                <a:effectLst/>
                <a:latin typeface="Consolas" panose="020B0609020204030204" pitchFamily="49" charset="0"/>
              </a:rPr>
              <a:t>c</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c.customer_id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i.customer_id</a:t>
            </a:r>
            <a:r>
              <a:rPr lang="en-US"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58CBDEE5-8E71-A1A6-ED05-1393DF2F2BA0}"/>
              </a:ext>
            </a:extLst>
          </p:cNvPr>
          <p:cNvSpPr txBox="1"/>
          <p:nvPr/>
        </p:nvSpPr>
        <p:spPr>
          <a:xfrm>
            <a:off x="524787" y="2322144"/>
            <a:ext cx="910827" cy="307777"/>
          </a:xfrm>
          <a:prstGeom prst="rect">
            <a:avLst/>
          </a:prstGeom>
          <a:noFill/>
        </p:spPr>
        <p:txBody>
          <a:bodyPr wrap="none" rtlCol="0">
            <a:spAutoFit/>
          </a:bodyPr>
          <a:lstStyle/>
          <a:p>
            <a:r>
              <a:rPr lang="en-US" dirty="0">
                <a:solidFill>
                  <a:schemeClr val="bg1"/>
                </a:solidFill>
              </a:rPr>
              <a:t>Left Join:</a:t>
            </a:r>
          </a:p>
        </p:txBody>
      </p:sp>
      <p:sp>
        <p:nvSpPr>
          <p:cNvPr id="8" name="TextBox 7">
            <a:extLst>
              <a:ext uri="{FF2B5EF4-FFF2-40B4-BE49-F238E27FC236}">
                <a16:creationId xmlns:a16="http://schemas.microsoft.com/office/drawing/2014/main" id="{E7535376-05B8-1AF3-FCEA-95C22DBFFAC4}"/>
              </a:ext>
            </a:extLst>
          </p:cNvPr>
          <p:cNvSpPr txBox="1"/>
          <p:nvPr/>
        </p:nvSpPr>
        <p:spPr>
          <a:xfrm>
            <a:off x="4581575" y="1914249"/>
            <a:ext cx="4155305" cy="307777"/>
          </a:xfrm>
          <a:prstGeom prst="rect">
            <a:avLst/>
          </a:prstGeom>
          <a:noFill/>
        </p:spPr>
        <p:txBody>
          <a:bodyPr wrap="none" rtlCol="0">
            <a:spAutoFit/>
          </a:bodyPr>
          <a:lstStyle/>
          <a:p>
            <a:r>
              <a:rPr lang="en-US" dirty="0">
                <a:solidFill>
                  <a:schemeClr val="bg1"/>
                </a:solidFill>
              </a:rPr>
              <a:t>Right Join via LEFT JOIN (just flip values around):</a:t>
            </a:r>
          </a:p>
        </p:txBody>
      </p:sp>
      <p:sp>
        <p:nvSpPr>
          <p:cNvPr id="10" name="TextBox 9">
            <a:extLst>
              <a:ext uri="{FF2B5EF4-FFF2-40B4-BE49-F238E27FC236}">
                <a16:creationId xmlns:a16="http://schemas.microsoft.com/office/drawing/2014/main" id="{DB22EE8D-8CA8-D49C-B15B-45DC531D63F8}"/>
              </a:ext>
            </a:extLst>
          </p:cNvPr>
          <p:cNvSpPr txBox="1"/>
          <p:nvPr/>
        </p:nvSpPr>
        <p:spPr>
          <a:xfrm>
            <a:off x="4683318" y="3799157"/>
            <a:ext cx="4575974" cy="811761"/>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invoice </a:t>
            </a:r>
            <a:r>
              <a:rPr lang="en-US" b="0" dirty="0" err="1">
                <a:solidFill>
                  <a:srgbClr val="CCCCCC"/>
                </a:solidFill>
                <a:effectLst/>
                <a:latin typeface="Consolas" panose="020B0609020204030204" pitchFamily="49" charset="0"/>
              </a:rPr>
              <a:t>i</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RIGHT JOIN</a:t>
            </a:r>
            <a:r>
              <a:rPr lang="en-US" b="0" dirty="0">
                <a:solidFill>
                  <a:srgbClr val="CCCCCC"/>
                </a:solidFill>
                <a:effectLst/>
                <a:latin typeface="Consolas" panose="020B0609020204030204" pitchFamily="49" charset="0"/>
              </a:rPr>
              <a:t> customer </a:t>
            </a:r>
            <a:r>
              <a:rPr lang="en-US" b="0" dirty="0">
                <a:solidFill>
                  <a:srgbClr val="569CD6"/>
                </a:solidFill>
                <a:effectLst/>
                <a:latin typeface="Consolas" panose="020B0609020204030204" pitchFamily="49" charset="0"/>
              </a:rPr>
              <a:t>c</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c.customer_id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i.customer_id</a:t>
            </a:r>
            <a:r>
              <a:rPr lang="en-US" b="0" dirty="0">
                <a:solidFill>
                  <a:srgbClr val="CCCCCC"/>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32B79B7E-B7DF-43E6-1D46-E9234FB4DFC3}"/>
              </a:ext>
            </a:extLst>
          </p:cNvPr>
          <p:cNvSpPr txBox="1"/>
          <p:nvPr/>
        </p:nvSpPr>
        <p:spPr>
          <a:xfrm>
            <a:off x="4683318" y="3275937"/>
            <a:ext cx="3924472" cy="523220"/>
          </a:xfrm>
          <a:prstGeom prst="rect">
            <a:avLst/>
          </a:prstGeom>
          <a:noFill/>
        </p:spPr>
        <p:txBody>
          <a:bodyPr wrap="none" rtlCol="0">
            <a:spAutoFit/>
          </a:bodyPr>
          <a:lstStyle/>
          <a:p>
            <a:r>
              <a:rPr lang="en-US" dirty="0">
                <a:solidFill>
                  <a:schemeClr val="bg1"/>
                </a:solidFill>
              </a:rPr>
              <a:t>Most people don’t bother with this, and instead </a:t>
            </a:r>
          </a:p>
          <a:p>
            <a:r>
              <a:rPr lang="en-US" dirty="0">
                <a:solidFill>
                  <a:schemeClr val="bg1"/>
                </a:solidFill>
              </a:rPr>
              <a:t>Just flip around a left join:</a:t>
            </a:r>
          </a:p>
        </p:txBody>
      </p:sp>
    </p:spTree>
    <p:extLst>
      <p:ext uri="{BB962C8B-B14F-4D97-AF65-F5344CB8AC3E}">
        <p14:creationId xmlns:p14="http://schemas.microsoft.com/office/powerpoint/2010/main" val="52104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B8C4BFD6-A15A-D80F-3F19-2359A7061DA0}"/>
            </a:ext>
          </a:extLst>
        </p:cNvPr>
        <p:cNvGrpSpPr/>
        <p:nvPr/>
      </p:nvGrpSpPr>
      <p:grpSpPr>
        <a:xfrm>
          <a:off x="0" y="0"/>
          <a:ext cx="0" cy="0"/>
          <a:chOff x="0" y="0"/>
          <a:chExt cx="0" cy="0"/>
        </a:xfrm>
      </p:grpSpPr>
      <p:sp>
        <p:nvSpPr>
          <p:cNvPr id="404" name="Google Shape;404;p30">
            <a:extLst>
              <a:ext uri="{FF2B5EF4-FFF2-40B4-BE49-F238E27FC236}">
                <a16:creationId xmlns:a16="http://schemas.microsoft.com/office/drawing/2014/main" id="{CD228EB6-293E-F74B-EE6B-26ED740F0D1E}"/>
              </a:ext>
            </a:extLst>
          </p:cNvPr>
          <p:cNvSpPr txBox="1">
            <a:spLocks noGrp="1"/>
          </p:cNvSpPr>
          <p:nvPr>
            <p:ph type="ctrTitle"/>
          </p:nvPr>
        </p:nvSpPr>
        <p:spPr>
          <a:xfrm>
            <a:off x="720000" y="2101463"/>
            <a:ext cx="2697900" cy="129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SQL Evironment Setup</a:t>
            </a:r>
            <a:endParaRPr sz="2800" dirty="0"/>
          </a:p>
        </p:txBody>
      </p:sp>
      <p:sp>
        <p:nvSpPr>
          <p:cNvPr id="406" name="Google Shape;406;p30">
            <a:extLst>
              <a:ext uri="{FF2B5EF4-FFF2-40B4-BE49-F238E27FC236}">
                <a16:creationId xmlns:a16="http://schemas.microsoft.com/office/drawing/2014/main" id="{964FB991-4253-C55D-4EAB-672CD8BBC5BF}"/>
              </a:ext>
            </a:extLst>
          </p:cNvPr>
          <p:cNvSpPr txBox="1">
            <a:spLocks noGrp="1"/>
          </p:cNvSpPr>
          <p:nvPr>
            <p:ph type="title" idx="2"/>
          </p:nvPr>
        </p:nvSpPr>
        <p:spPr>
          <a:xfrm>
            <a:off x="720000" y="837488"/>
            <a:ext cx="1554900" cy="10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grpSp>
        <p:nvGrpSpPr>
          <p:cNvPr id="407" name="Google Shape;407;p30">
            <a:extLst>
              <a:ext uri="{FF2B5EF4-FFF2-40B4-BE49-F238E27FC236}">
                <a16:creationId xmlns:a16="http://schemas.microsoft.com/office/drawing/2014/main" id="{6C07BE6D-0C13-80CE-4C31-D1CA62583F0F}"/>
              </a:ext>
            </a:extLst>
          </p:cNvPr>
          <p:cNvGrpSpPr/>
          <p:nvPr/>
        </p:nvGrpSpPr>
        <p:grpSpPr>
          <a:xfrm>
            <a:off x="4455820" y="1542185"/>
            <a:ext cx="4005090" cy="3068089"/>
            <a:chOff x="4428901" y="1471229"/>
            <a:chExt cx="4797089" cy="3674798"/>
          </a:xfrm>
        </p:grpSpPr>
        <p:sp>
          <p:nvSpPr>
            <p:cNvPr id="408" name="Google Shape;408;p30">
              <a:extLst>
                <a:ext uri="{FF2B5EF4-FFF2-40B4-BE49-F238E27FC236}">
                  <a16:creationId xmlns:a16="http://schemas.microsoft.com/office/drawing/2014/main" id="{94C70B83-7F57-2144-9555-89F81F6F2218}"/>
                </a:ext>
              </a:extLst>
            </p:cNvPr>
            <p:cNvSpPr/>
            <p:nvPr/>
          </p:nvSpPr>
          <p:spPr>
            <a:xfrm flipH="1">
              <a:off x="4428901" y="4806641"/>
              <a:ext cx="306677" cy="2831"/>
            </a:xfrm>
            <a:custGeom>
              <a:avLst/>
              <a:gdLst/>
              <a:ahLst/>
              <a:cxnLst/>
              <a:rect l="l" t="t" r="r" b="b"/>
              <a:pathLst>
                <a:path w="10942" h="101" extrusionOk="0">
                  <a:moveTo>
                    <a:pt x="0" y="0"/>
                  </a:moveTo>
                  <a:lnTo>
                    <a:pt x="0" y="100"/>
                  </a:lnTo>
                  <a:lnTo>
                    <a:pt x="10942" y="100"/>
                  </a:lnTo>
                  <a:lnTo>
                    <a:pt x="1094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a:extLst>
                <a:ext uri="{FF2B5EF4-FFF2-40B4-BE49-F238E27FC236}">
                  <a16:creationId xmlns:a16="http://schemas.microsoft.com/office/drawing/2014/main" id="{B6329E31-AAEC-E6AF-5E66-614FD42A170F}"/>
                </a:ext>
              </a:extLst>
            </p:cNvPr>
            <p:cNvSpPr/>
            <p:nvPr/>
          </p:nvSpPr>
          <p:spPr>
            <a:xfrm flipH="1">
              <a:off x="5518078" y="4768300"/>
              <a:ext cx="399224" cy="3784"/>
            </a:xfrm>
            <a:custGeom>
              <a:avLst/>
              <a:gdLst/>
              <a:ahLst/>
              <a:cxnLst/>
              <a:rect l="l" t="t" r="r" b="b"/>
              <a:pathLst>
                <a:path w="14244" h="135" extrusionOk="0">
                  <a:moveTo>
                    <a:pt x="0" y="1"/>
                  </a:moveTo>
                  <a:lnTo>
                    <a:pt x="0" y="134"/>
                  </a:lnTo>
                  <a:lnTo>
                    <a:pt x="14244" y="134"/>
                  </a:lnTo>
                  <a:lnTo>
                    <a:pt x="1424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a:extLst>
                <a:ext uri="{FF2B5EF4-FFF2-40B4-BE49-F238E27FC236}">
                  <a16:creationId xmlns:a16="http://schemas.microsoft.com/office/drawing/2014/main" id="{4FA80183-F5ED-6CE2-E882-DEA19C9D5D4C}"/>
                </a:ext>
              </a:extLst>
            </p:cNvPr>
            <p:cNvSpPr/>
            <p:nvPr/>
          </p:nvSpPr>
          <p:spPr>
            <a:xfrm flipH="1">
              <a:off x="4828097" y="4698175"/>
              <a:ext cx="308555" cy="2831"/>
            </a:xfrm>
            <a:custGeom>
              <a:avLst/>
              <a:gdLst/>
              <a:ahLst/>
              <a:cxnLst/>
              <a:rect l="l" t="t" r="r" b="b"/>
              <a:pathLst>
                <a:path w="11009" h="101" extrusionOk="0">
                  <a:moveTo>
                    <a:pt x="0" y="1"/>
                  </a:moveTo>
                  <a:lnTo>
                    <a:pt x="0" y="101"/>
                  </a:lnTo>
                  <a:lnTo>
                    <a:pt x="11008" y="101"/>
                  </a:lnTo>
                  <a:lnTo>
                    <a:pt x="1100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a:extLst>
                <a:ext uri="{FF2B5EF4-FFF2-40B4-BE49-F238E27FC236}">
                  <a16:creationId xmlns:a16="http://schemas.microsoft.com/office/drawing/2014/main" id="{7CFA0C05-96A0-CF64-3382-42DA8224DA90}"/>
                </a:ext>
              </a:extLst>
            </p:cNvPr>
            <p:cNvSpPr/>
            <p:nvPr/>
          </p:nvSpPr>
          <p:spPr>
            <a:xfrm flipH="1">
              <a:off x="8391065" y="4717822"/>
              <a:ext cx="504887" cy="2831"/>
            </a:xfrm>
            <a:custGeom>
              <a:avLst/>
              <a:gdLst/>
              <a:ahLst/>
              <a:cxnLst/>
              <a:rect l="l" t="t" r="r" b="b"/>
              <a:pathLst>
                <a:path w="18014" h="101" extrusionOk="0">
                  <a:moveTo>
                    <a:pt x="0" y="0"/>
                  </a:moveTo>
                  <a:lnTo>
                    <a:pt x="0" y="100"/>
                  </a:lnTo>
                  <a:lnTo>
                    <a:pt x="18013" y="100"/>
                  </a:lnTo>
                  <a:lnTo>
                    <a:pt x="180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a:extLst>
                <a:ext uri="{FF2B5EF4-FFF2-40B4-BE49-F238E27FC236}">
                  <a16:creationId xmlns:a16="http://schemas.microsoft.com/office/drawing/2014/main" id="{A9540EAB-621D-01E9-099D-12217E50A5A5}"/>
                </a:ext>
              </a:extLst>
            </p:cNvPr>
            <p:cNvSpPr/>
            <p:nvPr/>
          </p:nvSpPr>
          <p:spPr>
            <a:xfrm flipH="1">
              <a:off x="9152110" y="4717822"/>
              <a:ext cx="73880" cy="2831"/>
            </a:xfrm>
            <a:custGeom>
              <a:avLst/>
              <a:gdLst/>
              <a:ahLst/>
              <a:cxnLst/>
              <a:rect l="l" t="t" r="r" b="b"/>
              <a:pathLst>
                <a:path w="2636" h="101" extrusionOk="0">
                  <a:moveTo>
                    <a:pt x="0" y="0"/>
                  </a:moveTo>
                  <a:lnTo>
                    <a:pt x="0" y="100"/>
                  </a:lnTo>
                  <a:lnTo>
                    <a:pt x="2636" y="100"/>
                  </a:lnTo>
                  <a:lnTo>
                    <a:pt x="263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a:extLst>
                <a:ext uri="{FF2B5EF4-FFF2-40B4-BE49-F238E27FC236}">
                  <a16:creationId xmlns:a16="http://schemas.microsoft.com/office/drawing/2014/main" id="{1CC656FE-E6E8-CDAE-70AF-2896FFFB39DA}"/>
                </a:ext>
              </a:extLst>
            </p:cNvPr>
            <p:cNvSpPr/>
            <p:nvPr/>
          </p:nvSpPr>
          <p:spPr>
            <a:xfrm flipH="1">
              <a:off x="7493568" y="4767375"/>
              <a:ext cx="657273" cy="2831"/>
            </a:xfrm>
            <a:custGeom>
              <a:avLst/>
              <a:gdLst/>
              <a:ahLst/>
              <a:cxnLst/>
              <a:rect l="l" t="t" r="r" b="b"/>
              <a:pathLst>
                <a:path w="23451" h="101" extrusionOk="0">
                  <a:moveTo>
                    <a:pt x="1" y="0"/>
                  </a:moveTo>
                  <a:lnTo>
                    <a:pt x="1" y="100"/>
                  </a:lnTo>
                  <a:lnTo>
                    <a:pt x="23451" y="100"/>
                  </a:lnTo>
                  <a:lnTo>
                    <a:pt x="2345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a:extLst>
                <a:ext uri="{FF2B5EF4-FFF2-40B4-BE49-F238E27FC236}">
                  <a16:creationId xmlns:a16="http://schemas.microsoft.com/office/drawing/2014/main" id="{7E1E017A-A4D9-518E-EDDD-F5FC0A680686}"/>
                </a:ext>
              </a:extLst>
            </p:cNvPr>
            <p:cNvSpPr/>
            <p:nvPr/>
          </p:nvSpPr>
          <p:spPr>
            <a:xfrm flipH="1">
              <a:off x="5679825" y="3525841"/>
              <a:ext cx="184197" cy="157991"/>
            </a:xfrm>
            <a:custGeom>
              <a:avLst/>
              <a:gdLst/>
              <a:ahLst/>
              <a:cxnLst/>
              <a:rect l="l" t="t" r="r" b="b"/>
              <a:pathLst>
                <a:path w="6572" h="5637" extrusionOk="0">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a:extLst>
                <a:ext uri="{FF2B5EF4-FFF2-40B4-BE49-F238E27FC236}">
                  <a16:creationId xmlns:a16="http://schemas.microsoft.com/office/drawing/2014/main" id="{B9C106D9-BBCD-8DA9-E4C8-BDDF76608E8C}"/>
                </a:ext>
              </a:extLst>
            </p:cNvPr>
            <p:cNvSpPr/>
            <p:nvPr/>
          </p:nvSpPr>
          <p:spPr>
            <a:xfrm flipH="1">
              <a:off x="6043509" y="3525841"/>
              <a:ext cx="184197" cy="157991"/>
            </a:xfrm>
            <a:custGeom>
              <a:avLst/>
              <a:gdLst/>
              <a:ahLst/>
              <a:cxnLst/>
              <a:rect l="l" t="t" r="r" b="b"/>
              <a:pathLst>
                <a:path w="6572" h="5637" extrusionOk="0">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a:extLst>
                <a:ext uri="{FF2B5EF4-FFF2-40B4-BE49-F238E27FC236}">
                  <a16:creationId xmlns:a16="http://schemas.microsoft.com/office/drawing/2014/main" id="{010A75B1-6FC7-886A-B69A-37BFC289A410}"/>
                </a:ext>
              </a:extLst>
            </p:cNvPr>
            <p:cNvSpPr/>
            <p:nvPr/>
          </p:nvSpPr>
          <p:spPr>
            <a:xfrm flipH="1">
              <a:off x="5063696" y="2930004"/>
              <a:ext cx="229097" cy="285152"/>
            </a:xfrm>
            <a:custGeom>
              <a:avLst/>
              <a:gdLst/>
              <a:ahLst/>
              <a:cxnLst/>
              <a:rect l="l" t="t" r="r" b="b"/>
              <a:pathLst>
                <a:path w="8174" h="10174" extrusionOk="0">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a:extLst>
                <a:ext uri="{FF2B5EF4-FFF2-40B4-BE49-F238E27FC236}">
                  <a16:creationId xmlns:a16="http://schemas.microsoft.com/office/drawing/2014/main" id="{FC1DFD94-F8F0-F5C8-A383-7A06B26B2434}"/>
                </a:ext>
              </a:extLst>
            </p:cNvPr>
            <p:cNvSpPr/>
            <p:nvPr/>
          </p:nvSpPr>
          <p:spPr>
            <a:xfrm flipH="1">
              <a:off x="4499026" y="4881419"/>
              <a:ext cx="4532495" cy="264608"/>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a:extLst>
                <a:ext uri="{FF2B5EF4-FFF2-40B4-BE49-F238E27FC236}">
                  <a16:creationId xmlns:a16="http://schemas.microsoft.com/office/drawing/2014/main" id="{F353D704-ACAD-6607-F8C4-70FCC15040EE}"/>
                </a:ext>
              </a:extLst>
            </p:cNvPr>
            <p:cNvSpPr/>
            <p:nvPr/>
          </p:nvSpPr>
          <p:spPr>
            <a:xfrm flipH="1">
              <a:off x="6243570" y="1795255"/>
              <a:ext cx="342216" cy="3167528"/>
            </a:xfrm>
            <a:custGeom>
              <a:avLst/>
              <a:gdLst/>
              <a:ahLst/>
              <a:cxnLst/>
              <a:rect l="l" t="t" r="r" b="b"/>
              <a:pathLst>
                <a:path w="12210" h="113015" extrusionOk="0">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a:extLst>
                <a:ext uri="{FF2B5EF4-FFF2-40B4-BE49-F238E27FC236}">
                  <a16:creationId xmlns:a16="http://schemas.microsoft.com/office/drawing/2014/main" id="{BDDFB41A-56F1-A0C1-CF9F-D6FD0514072E}"/>
                </a:ext>
              </a:extLst>
            </p:cNvPr>
            <p:cNvSpPr/>
            <p:nvPr/>
          </p:nvSpPr>
          <p:spPr>
            <a:xfrm flipH="1">
              <a:off x="5922907" y="1795255"/>
              <a:ext cx="342188" cy="3166603"/>
            </a:xfrm>
            <a:custGeom>
              <a:avLst/>
              <a:gdLst/>
              <a:ahLst/>
              <a:cxnLst/>
              <a:rect l="l" t="t" r="r" b="b"/>
              <a:pathLst>
                <a:path w="12209" h="112982" extrusionOk="0">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a:extLst>
                <a:ext uri="{FF2B5EF4-FFF2-40B4-BE49-F238E27FC236}">
                  <a16:creationId xmlns:a16="http://schemas.microsoft.com/office/drawing/2014/main" id="{68A3B3B1-B3FA-AA54-07A4-9DF14D5A0145}"/>
                </a:ext>
              </a:extLst>
            </p:cNvPr>
            <p:cNvSpPr/>
            <p:nvPr/>
          </p:nvSpPr>
          <p:spPr>
            <a:xfrm flipH="1">
              <a:off x="4883255" y="2608641"/>
              <a:ext cx="23403" cy="184197"/>
            </a:xfrm>
            <a:custGeom>
              <a:avLst/>
              <a:gdLst/>
              <a:ahLst/>
              <a:cxnLst/>
              <a:rect l="l" t="t" r="r" b="b"/>
              <a:pathLst>
                <a:path w="835" h="6572" extrusionOk="0">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a:extLst>
                <a:ext uri="{FF2B5EF4-FFF2-40B4-BE49-F238E27FC236}">
                  <a16:creationId xmlns:a16="http://schemas.microsoft.com/office/drawing/2014/main" id="{A530C155-3930-5AEF-DE26-B22C0F9F6531}"/>
                </a:ext>
              </a:extLst>
            </p:cNvPr>
            <p:cNvSpPr/>
            <p:nvPr/>
          </p:nvSpPr>
          <p:spPr>
            <a:xfrm flipH="1">
              <a:off x="4848669" y="2116702"/>
              <a:ext cx="38370" cy="390984"/>
            </a:xfrm>
            <a:custGeom>
              <a:avLst/>
              <a:gdLst/>
              <a:ahLst/>
              <a:cxnLst/>
              <a:rect l="l" t="t" r="r" b="b"/>
              <a:pathLst>
                <a:path w="1369" h="13950" extrusionOk="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a:extLst>
                <a:ext uri="{FF2B5EF4-FFF2-40B4-BE49-F238E27FC236}">
                  <a16:creationId xmlns:a16="http://schemas.microsoft.com/office/drawing/2014/main" id="{6E110B92-7A06-3DCD-5D2C-7C2F71A621C3}"/>
                </a:ext>
              </a:extLst>
            </p:cNvPr>
            <p:cNvSpPr/>
            <p:nvPr/>
          </p:nvSpPr>
          <p:spPr>
            <a:xfrm flipH="1">
              <a:off x="4873978" y="1836399"/>
              <a:ext cx="2862673" cy="2088637"/>
            </a:xfrm>
            <a:custGeom>
              <a:avLst/>
              <a:gdLst/>
              <a:ahLst/>
              <a:cxnLst/>
              <a:rect l="l" t="t" r="r" b="b"/>
              <a:pathLst>
                <a:path w="102138" h="74521" extrusionOk="0">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a:extLst>
                <a:ext uri="{FF2B5EF4-FFF2-40B4-BE49-F238E27FC236}">
                  <a16:creationId xmlns:a16="http://schemas.microsoft.com/office/drawing/2014/main" id="{5438C37B-9986-5FB2-F17B-610A69733BC2}"/>
                </a:ext>
              </a:extLst>
            </p:cNvPr>
            <p:cNvSpPr/>
            <p:nvPr/>
          </p:nvSpPr>
          <p:spPr>
            <a:xfrm flipH="1">
              <a:off x="4869297" y="1832643"/>
              <a:ext cx="2872006" cy="2096149"/>
            </a:xfrm>
            <a:custGeom>
              <a:avLst/>
              <a:gdLst/>
              <a:ahLst/>
              <a:cxnLst/>
              <a:rect l="l" t="t" r="r" b="b"/>
              <a:pathLst>
                <a:path w="102471" h="74789" extrusionOk="0">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a:extLst>
                <a:ext uri="{FF2B5EF4-FFF2-40B4-BE49-F238E27FC236}">
                  <a16:creationId xmlns:a16="http://schemas.microsoft.com/office/drawing/2014/main" id="{25D0416D-BBD4-5858-6C2B-790EFDDB692C}"/>
                </a:ext>
              </a:extLst>
            </p:cNvPr>
            <p:cNvSpPr/>
            <p:nvPr/>
          </p:nvSpPr>
          <p:spPr>
            <a:xfrm flipH="1">
              <a:off x="6322103" y="2960610"/>
              <a:ext cx="575937" cy="517107"/>
            </a:xfrm>
            <a:custGeom>
              <a:avLst/>
              <a:gdLst/>
              <a:ahLst/>
              <a:cxnLst/>
              <a:rect l="l" t="t" r="r" b="b"/>
              <a:pathLst>
                <a:path w="20549" h="18450" extrusionOk="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0">
              <a:extLst>
                <a:ext uri="{FF2B5EF4-FFF2-40B4-BE49-F238E27FC236}">
                  <a16:creationId xmlns:a16="http://schemas.microsoft.com/office/drawing/2014/main" id="{1B9A748A-5CFB-B461-6BC1-D60D5A3F2988}"/>
                </a:ext>
              </a:extLst>
            </p:cNvPr>
            <p:cNvSpPr/>
            <p:nvPr/>
          </p:nvSpPr>
          <p:spPr>
            <a:xfrm flipH="1">
              <a:off x="6379139" y="3012153"/>
              <a:ext cx="460940" cy="414022"/>
            </a:xfrm>
            <a:custGeom>
              <a:avLst/>
              <a:gdLst/>
              <a:ahLst/>
              <a:cxnLst/>
              <a:rect l="l" t="t" r="r" b="b"/>
              <a:pathLst>
                <a:path w="16446" h="14772" extrusionOk="0">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0">
              <a:extLst>
                <a:ext uri="{FF2B5EF4-FFF2-40B4-BE49-F238E27FC236}">
                  <a16:creationId xmlns:a16="http://schemas.microsoft.com/office/drawing/2014/main" id="{0F5564AC-DBF1-C5F6-AA24-AA210783CB81}"/>
                </a:ext>
              </a:extLst>
            </p:cNvPr>
            <p:cNvSpPr/>
            <p:nvPr/>
          </p:nvSpPr>
          <p:spPr>
            <a:xfrm flipH="1">
              <a:off x="6437100" y="3064144"/>
              <a:ext cx="345943" cy="310012"/>
            </a:xfrm>
            <a:custGeom>
              <a:avLst/>
              <a:gdLst/>
              <a:ahLst/>
              <a:cxnLst/>
              <a:rect l="l" t="t" r="r" b="b"/>
              <a:pathLst>
                <a:path w="12343" h="11061" extrusionOk="0">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a:extLst>
                <a:ext uri="{FF2B5EF4-FFF2-40B4-BE49-F238E27FC236}">
                  <a16:creationId xmlns:a16="http://schemas.microsoft.com/office/drawing/2014/main" id="{30AC956A-83FF-0551-C833-307281E49355}"/>
                </a:ext>
              </a:extLst>
            </p:cNvPr>
            <p:cNvSpPr/>
            <p:nvPr/>
          </p:nvSpPr>
          <p:spPr>
            <a:xfrm flipH="1">
              <a:off x="6501619" y="3115378"/>
              <a:ext cx="216877" cy="207572"/>
            </a:xfrm>
            <a:custGeom>
              <a:avLst/>
              <a:gdLst/>
              <a:ahLst/>
              <a:cxnLst/>
              <a:rect l="l" t="t" r="r" b="b"/>
              <a:pathLst>
                <a:path w="7738" h="7406" extrusionOk="0">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a:extLst>
                <a:ext uri="{FF2B5EF4-FFF2-40B4-BE49-F238E27FC236}">
                  <a16:creationId xmlns:a16="http://schemas.microsoft.com/office/drawing/2014/main" id="{15C42A70-61CB-9CEE-60E2-A1CE91664BC8}"/>
                </a:ext>
              </a:extLst>
            </p:cNvPr>
            <p:cNvSpPr/>
            <p:nvPr/>
          </p:nvSpPr>
          <p:spPr>
            <a:xfrm flipH="1">
              <a:off x="6555880" y="3167705"/>
              <a:ext cx="108382" cy="102917"/>
            </a:xfrm>
            <a:custGeom>
              <a:avLst/>
              <a:gdLst/>
              <a:ahLst/>
              <a:cxnLst/>
              <a:rect l="l" t="t" r="r" b="b"/>
              <a:pathLst>
                <a:path w="3867" h="3672" extrusionOk="0">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a:extLst>
                <a:ext uri="{FF2B5EF4-FFF2-40B4-BE49-F238E27FC236}">
                  <a16:creationId xmlns:a16="http://schemas.microsoft.com/office/drawing/2014/main" id="{9BB4FDF2-AD6B-F862-696B-A43E5FA792A6}"/>
                </a:ext>
              </a:extLst>
            </p:cNvPr>
            <p:cNvSpPr/>
            <p:nvPr/>
          </p:nvSpPr>
          <p:spPr>
            <a:xfrm flipH="1">
              <a:off x="7090701" y="3072328"/>
              <a:ext cx="432801" cy="529215"/>
            </a:xfrm>
            <a:custGeom>
              <a:avLst/>
              <a:gdLst/>
              <a:ahLst/>
              <a:cxnLst/>
              <a:rect l="l" t="t" r="r" b="b"/>
              <a:pathLst>
                <a:path w="15442" h="18882" extrusionOk="0">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a:extLst>
                <a:ext uri="{FF2B5EF4-FFF2-40B4-BE49-F238E27FC236}">
                  <a16:creationId xmlns:a16="http://schemas.microsoft.com/office/drawing/2014/main" id="{3EC32838-0492-A440-CE75-A7C5EFB1D0F9}"/>
                </a:ext>
              </a:extLst>
            </p:cNvPr>
            <p:cNvSpPr/>
            <p:nvPr/>
          </p:nvSpPr>
          <p:spPr>
            <a:xfrm flipH="1">
              <a:off x="7180361" y="3246266"/>
              <a:ext cx="271166" cy="421674"/>
            </a:xfrm>
            <a:custGeom>
              <a:avLst/>
              <a:gdLst/>
              <a:ahLst/>
              <a:cxnLst/>
              <a:rect l="l" t="t" r="r" b="b"/>
              <a:pathLst>
                <a:path w="9675" h="15045" extrusionOk="0">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a:extLst>
                <a:ext uri="{FF2B5EF4-FFF2-40B4-BE49-F238E27FC236}">
                  <a16:creationId xmlns:a16="http://schemas.microsoft.com/office/drawing/2014/main" id="{C9D1A78C-7314-0ADE-D652-A578025CBAFB}"/>
                </a:ext>
              </a:extLst>
            </p:cNvPr>
            <p:cNvSpPr/>
            <p:nvPr/>
          </p:nvSpPr>
          <p:spPr>
            <a:xfrm flipH="1">
              <a:off x="7249533" y="3636129"/>
              <a:ext cx="173939" cy="48628"/>
            </a:xfrm>
            <a:custGeom>
              <a:avLst/>
              <a:gdLst/>
              <a:ahLst/>
              <a:cxnLst/>
              <a:rect l="l" t="t" r="r" b="b"/>
              <a:pathLst>
                <a:path w="6206" h="1735" extrusionOk="0">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a:extLst>
                <a:ext uri="{FF2B5EF4-FFF2-40B4-BE49-F238E27FC236}">
                  <a16:creationId xmlns:a16="http://schemas.microsoft.com/office/drawing/2014/main" id="{9E23C0D4-16D4-383D-D7D1-9632D4C0FA76}"/>
                </a:ext>
              </a:extLst>
            </p:cNvPr>
            <p:cNvSpPr/>
            <p:nvPr/>
          </p:nvSpPr>
          <p:spPr>
            <a:xfrm flipH="1">
              <a:off x="7243927" y="3630495"/>
              <a:ext cx="185150" cy="60820"/>
            </a:xfrm>
            <a:custGeom>
              <a:avLst/>
              <a:gdLst/>
              <a:ahLst/>
              <a:cxnLst/>
              <a:rect l="l" t="t" r="r" b="b"/>
              <a:pathLst>
                <a:path w="6606" h="2170" extrusionOk="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a:extLst>
                <a:ext uri="{FF2B5EF4-FFF2-40B4-BE49-F238E27FC236}">
                  <a16:creationId xmlns:a16="http://schemas.microsoft.com/office/drawing/2014/main" id="{3D1D60EC-134F-293B-C309-B999C8FBEEC6}"/>
                </a:ext>
              </a:extLst>
            </p:cNvPr>
            <p:cNvSpPr/>
            <p:nvPr/>
          </p:nvSpPr>
          <p:spPr>
            <a:xfrm flipH="1">
              <a:off x="5463845" y="2614246"/>
              <a:ext cx="190755" cy="196361"/>
            </a:xfrm>
            <a:custGeom>
              <a:avLst/>
              <a:gdLst/>
              <a:ahLst/>
              <a:cxnLst/>
              <a:rect l="l" t="t" r="r" b="b"/>
              <a:pathLst>
                <a:path w="6806" h="7006" extrusionOk="0">
                  <a:moveTo>
                    <a:pt x="2802" y="1"/>
                  </a:moveTo>
                  <a:lnTo>
                    <a:pt x="0" y="1735"/>
                  </a:lnTo>
                  <a:lnTo>
                    <a:pt x="4904" y="7006"/>
                  </a:lnTo>
                  <a:lnTo>
                    <a:pt x="6805" y="4337"/>
                  </a:lnTo>
                  <a:lnTo>
                    <a:pt x="2802"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a:extLst>
                <a:ext uri="{FF2B5EF4-FFF2-40B4-BE49-F238E27FC236}">
                  <a16:creationId xmlns:a16="http://schemas.microsoft.com/office/drawing/2014/main" id="{6DFAFBBB-2CBE-F51F-07A3-D78EBDF46108}"/>
                </a:ext>
              </a:extLst>
            </p:cNvPr>
            <p:cNvSpPr/>
            <p:nvPr/>
          </p:nvSpPr>
          <p:spPr>
            <a:xfrm flipH="1">
              <a:off x="5478811" y="2631091"/>
              <a:ext cx="160822" cy="161747"/>
            </a:xfrm>
            <a:custGeom>
              <a:avLst/>
              <a:gdLst/>
              <a:ahLst/>
              <a:cxnLst/>
              <a:rect l="l" t="t" r="r" b="b"/>
              <a:pathLst>
                <a:path w="5738" h="5771" extrusionOk="0">
                  <a:moveTo>
                    <a:pt x="3136" y="0"/>
                  </a:moveTo>
                  <a:lnTo>
                    <a:pt x="0" y="2368"/>
                  </a:lnTo>
                  <a:lnTo>
                    <a:pt x="3202" y="5771"/>
                  </a:lnTo>
                  <a:lnTo>
                    <a:pt x="5738" y="2802"/>
                  </a:lnTo>
                  <a:lnTo>
                    <a:pt x="3136"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a:extLst>
                <a:ext uri="{FF2B5EF4-FFF2-40B4-BE49-F238E27FC236}">
                  <a16:creationId xmlns:a16="http://schemas.microsoft.com/office/drawing/2014/main" id="{BAECDF04-BA89-7BF7-AE54-A20DB80B0DA6}"/>
                </a:ext>
              </a:extLst>
            </p:cNvPr>
            <p:cNvSpPr/>
            <p:nvPr/>
          </p:nvSpPr>
          <p:spPr>
            <a:xfrm flipH="1">
              <a:off x="5450756" y="2473632"/>
              <a:ext cx="229097" cy="126628"/>
            </a:xfrm>
            <a:custGeom>
              <a:avLst/>
              <a:gdLst/>
              <a:ahLst/>
              <a:cxnLst/>
              <a:rect l="l" t="t" r="r" b="b"/>
              <a:pathLst>
                <a:path w="8174" h="4518" extrusionOk="0">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0">
              <a:extLst>
                <a:ext uri="{FF2B5EF4-FFF2-40B4-BE49-F238E27FC236}">
                  <a16:creationId xmlns:a16="http://schemas.microsoft.com/office/drawing/2014/main" id="{B41507BF-85F0-1DD4-5D0B-36A6DE9007D7}"/>
                </a:ext>
              </a:extLst>
            </p:cNvPr>
            <p:cNvSpPr/>
            <p:nvPr/>
          </p:nvSpPr>
          <p:spPr>
            <a:xfrm flipH="1">
              <a:off x="5291840" y="2619852"/>
              <a:ext cx="164549" cy="219736"/>
            </a:xfrm>
            <a:custGeom>
              <a:avLst/>
              <a:gdLst/>
              <a:ahLst/>
              <a:cxnLst/>
              <a:rect l="l" t="t" r="r" b="b"/>
              <a:pathLst>
                <a:path w="5871" h="7840" extrusionOk="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0">
              <a:extLst>
                <a:ext uri="{FF2B5EF4-FFF2-40B4-BE49-F238E27FC236}">
                  <a16:creationId xmlns:a16="http://schemas.microsoft.com/office/drawing/2014/main" id="{C85BA918-799A-905F-17ED-A8C974F02021}"/>
                </a:ext>
              </a:extLst>
            </p:cNvPr>
            <p:cNvSpPr/>
            <p:nvPr/>
          </p:nvSpPr>
          <p:spPr>
            <a:xfrm flipH="1">
              <a:off x="5135699" y="2330243"/>
              <a:ext cx="465621" cy="426382"/>
            </a:xfrm>
            <a:custGeom>
              <a:avLst/>
              <a:gdLst/>
              <a:ahLst/>
              <a:cxnLst/>
              <a:rect l="l" t="t" r="r" b="b"/>
              <a:pathLst>
                <a:path w="16613" h="15213" extrusionOk="0">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0">
              <a:extLst>
                <a:ext uri="{FF2B5EF4-FFF2-40B4-BE49-F238E27FC236}">
                  <a16:creationId xmlns:a16="http://schemas.microsoft.com/office/drawing/2014/main" id="{A68FB576-2D62-4B90-234F-F036D0E1C142}"/>
                </a:ext>
              </a:extLst>
            </p:cNvPr>
            <p:cNvSpPr/>
            <p:nvPr/>
          </p:nvSpPr>
          <p:spPr>
            <a:xfrm flipH="1">
              <a:off x="5128215" y="2324638"/>
              <a:ext cx="474954" cy="437369"/>
            </a:xfrm>
            <a:custGeom>
              <a:avLst/>
              <a:gdLst/>
              <a:ahLst/>
              <a:cxnLst/>
              <a:rect l="l" t="t" r="r" b="b"/>
              <a:pathLst>
                <a:path w="16946" h="15605" extrusionOk="0">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0">
              <a:extLst>
                <a:ext uri="{FF2B5EF4-FFF2-40B4-BE49-F238E27FC236}">
                  <a16:creationId xmlns:a16="http://schemas.microsoft.com/office/drawing/2014/main" id="{7F3FC6F3-082E-3757-BC9F-70B774ABF2CC}"/>
                </a:ext>
              </a:extLst>
            </p:cNvPr>
            <p:cNvSpPr/>
            <p:nvPr/>
          </p:nvSpPr>
          <p:spPr>
            <a:xfrm flipH="1">
              <a:off x="5244137" y="2419427"/>
              <a:ext cx="142015" cy="132234"/>
            </a:xfrm>
            <a:custGeom>
              <a:avLst/>
              <a:gdLst/>
              <a:ahLst/>
              <a:cxnLst/>
              <a:rect l="l" t="t" r="r" b="b"/>
              <a:pathLst>
                <a:path w="5067" h="4718" extrusionOk="0">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0">
              <a:extLst>
                <a:ext uri="{FF2B5EF4-FFF2-40B4-BE49-F238E27FC236}">
                  <a16:creationId xmlns:a16="http://schemas.microsoft.com/office/drawing/2014/main" id="{AE57E487-5D48-303B-5B74-58F6DE48D045}"/>
                </a:ext>
              </a:extLst>
            </p:cNvPr>
            <p:cNvSpPr/>
            <p:nvPr/>
          </p:nvSpPr>
          <p:spPr>
            <a:xfrm flipH="1">
              <a:off x="5267512" y="2440756"/>
              <a:ext cx="98348" cy="91286"/>
            </a:xfrm>
            <a:custGeom>
              <a:avLst/>
              <a:gdLst/>
              <a:ahLst/>
              <a:cxnLst/>
              <a:rect l="l" t="t" r="r" b="b"/>
              <a:pathLst>
                <a:path w="3509" h="3257" extrusionOk="0">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a:extLst>
                <a:ext uri="{FF2B5EF4-FFF2-40B4-BE49-F238E27FC236}">
                  <a16:creationId xmlns:a16="http://schemas.microsoft.com/office/drawing/2014/main" id="{92917217-2DCA-FA99-E84B-0BBE16993220}"/>
                </a:ext>
              </a:extLst>
            </p:cNvPr>
            <p:cNvSpPr/>
            <p:nvPr/>
          </p:nvSpPr>
          <p:spPr>
            <a:xfrm flipH="1">
              <a:off x="5717213" y="3219444"/>
              <a:ext cx="488043" cy="437902"/>
            </a:xfrm>
            <a:custGeom>
              <a:avLst/>
              <a:gdLst/>
              <a:ahLst/>
              <a:cxnLst/>
              <a:rect l="l" t="t" r="r" b="b"/>
              <a:pathLst>
                <a:path w="17413" h="15624" extrusionOk="0">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a:extLst>
                <a:ext uri="{FF2B5EF4-FFF2-40B4-BE49-F238E27FC236}">
                  <a16:creationId xmlns:a16="http://schemas.microsoft.com/office/drawing/2014/main" id="{F1DD416C-CD02-FAC8-7185-A5A30B1BEB45}"/>
                </a:ext>
              </a:extLst>
            </p:cNvPr>
            <p:cNvSpPr/>
            <p:nvPr/>
          </p:nvSpPr>
          <p:spPr>
            <a:xfrm flipH="1">
              <a:off x="5754714" y="3241558"/>
              <a:ext cx="405670" cy="393674"/>
            </a:xfrm>
            <a:custGeom>
              <a:avLst/>
              <a:gdLst/>
              <a:ahLst/>
              <a:cxnLst/>
              <a:rect l="l" t="t" r="r" b="b"/>
              <a:pathLst>
                <a:path w="14474" h="14046" extrusionOk="0">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0">
              <a:extLst>
                <a:ext uri="{FF2B5EF4-FFF2-40B4-BE49-F238E27FC236}">
                  <a16:creationId xmlns:a16="http://schemas.microsoft.com/office/drawing/2014/main" id="{608DF1F6-7336-1201-11FA-575AD892C10A}"/>
                </a:ext>
              </a:extLst>
            </p:cNvPr>
            <p:cNvSpPr/>
            <p:nvPr/>
          </p:nvSpPr>
          <p:spPr>
            <a:xfrm flipH="1">
              <a:off x="5794821" y="3479063"/>
              <a:ext cx="345943" cy="156169"/>
            </a:xfrm>
            <a:custGeom>
              <a:avLst/>
              <a:gdLst/>
              <a:ahLst/>
              <a:cxnLst/>
              <a:rect l="l" t="t" r="r" b="b"/>
              <a:pathLst>
                <a:path w="12343" h="5572" extrusionOk="0">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a:extLst>
                <a:ext uri="{FF2B5EF4-FFF2-40B4-BE49-F238E27FC236}">
                  <a16:creationId xmlns:a16="http://schemas.microsoft.com/office/drawing/2014/main" id="{8710D4DA-5570-A272-03C8-3945EA120458}"/>
                </a:ext>
              </a:extLst>
            </p:cNvPr>
            <p:cNvSpPr/>
            <p:nvPr/>
          </p:nvSpPr>
          <p:spPr>
            <a:xfrm flipH="1">
              <a:off x="5864974" y="3283627"/>
              <a:ext cx="183188" cy="174892"/>
            </a:xfrm>
            <a:custGeom>
              <a:avLst/>
              <a:gdLst/>
              <a:ahLst/>
              <a:cxnLst/>
              <a:rect l="l" t="t" r="r" b="b"/>
              <a:pathLst>
                <a:path w="6536" h="6240" extrusionOk="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a:extLst>
                <a:ext uri="{FF2B5EF4-FFF2-40B4-BE49-F238E27FC236}">
                  <a16:creationId xmlns:a16="http://schemas.microsoft.com/office/drawing/2014/main" id="{EC20E97B-9657-9881-8B8D-FA999F997884}"/>
                </a:ext>
              </a:extLst>
            </p:cNvPr>
            <p:cNvSpPr/>
            <p:nvPr/>
          </p:nvSpPr>
          <p:spPr>
            <a:xfrm flipH="1">
              <a:off x="6384744" y="2451574"/>
              <a:ext cx="240308" cy="358107"/>
            </a:xfrm>
            <a:custGeom>
              <a:avLst/>
              <a:gdLst/>
              <a:ahLst/>
              <a:cxnLst/>
              <a:rect l="l" t="t" r="r" b="b"/>
              <a:pathLst>
                <a:path w="8574" h="12777" extrusionOk="0">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a:extLst>
                <a:ext uri="{FF2B5EF4-FFF2-40B4-BE49-F238E27FC236}">
                  <a16:creationId xmlns:a16="http://schemas.microsoft.com/office/drawing/2014/main" id="{7BACC1A5-F62F-D10A-D234-47D1D5B4E7E2}"/>
                </a:ext>
              </a:extLst>
            </p:cNvPr>
            <p:cNvSpPr/>
            <p:nvPr/>
          </p:nvSpPr>
          <p:spPr>
            <a:xfrm flipH="1">
              <a:off x="6385697" y="2450650"/>
              <a:ext cx="239355" cy="359032"/>
            </a:xfrm>
            <a:custGeom>
              <a:avLst/>
              <a:gdLst/>
              <a:ahLst/>
              <a:cxnLst/>
              <a:rect l="l" t="t" r="r" b="b"/>
              <a:pathLst>
                <a:path w="8540" h="12810" extrusionOk="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a:extLst>
                <a:ext uri="{FF2B5EF4-FFF2-40B4-BE49-F238E27FC236}">
                  <a16:creationId xmlns:a16="http://schemas.microsoft.com/office/drawing/2014/main" id="{EFE7E254-6010-A065-B941-2B3FE6C97E3E}"/>
                </a:ext>
              </a:extLst>
            </p:cNvPr>
            <p:cNvSpPr/>
            <p:nvPr/>
          </p:nvSpPr>
          <p:spPr>
            <a:xfrm flipH="1">
              <a:off x="6424936" y="2352469"/>
              <a:ext cx="404857" cy="232824"/>
            </a:xfrm>
            <a:custGeom>
              <a:avLst/>
              <a:gdLst/>
              <a:ahLst/>
              <a:cxnLst/>
              <a:rect l="l" t="t" r="r" b="b"/>
              <a:pathLst>
                <a:path w="14445" h="8307" extrusionOk="0">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a:extLst>
                <a:ext uri="{FF2B5EF4-FFF2-40B4-BE49-F238E27FC236}">
                  <a16:creationId xmlns:a16="http://schemas.microsoft.com/office/drawing/2014/main" id="{64C91D49-A37C-DDA1-AE8A-322FD3208EEA}"/>
                </a:ext>
              </a:extLst>
            </p:cNvPr>
            <p:cNvSpPr/>
            <p:nvPr/>
          </p:nvSpPr>
          <p:spPr>
            <a:xfrm flipH="1">
              <a:off x="6580152" y="2486160"/>
              <a:ext cx="296391" cy="331902"/>
            </a:xfrm>
            <a:custGeom>
              <a:avLst/>
              <a:gdLst/>
              <a:ahLst/>
              <a:cxnLst/>
              <a:rect l="l" t="t" r="r" b="b"/>
              <a:pathLst>
                <a:path w="10575" h="11842" extrusionOk="0">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a:extLst>
                <a:ext uri="{FF2B5EF4-FFF2-40B4-BE49-F238E27FC236}">
                  <a16:creationId xmlns:a16="http://schemas.microsoft.com/office/drawing/2014/main" id="{9593D5FA-8637-3771-6B27-A320FE619F15}"/>
                </a:ext>
              </a:extLst>
            </p:cNvPr>
            <p:cNvSpPr/>
            <p:nvPr/>
          </p:nvSpPr>
          <p:spPr>
            <a:xfrm flipH="1">
              <a:off x="7285072" y="2970448"/>
              <a:ext cx="12192" cy="24328"/>
            </a:xfrm>
            <a:custGeom>
              <a:avLst/>
              <a:gdLst/>
              <a:ahLst/>
              <a:cxnLst/>
              <a:rect l="l" t="t" r="r" b="b"/>
              <a:pathLst>
                <a:path w="435" h="868" extrusionOk="0">
                  <a:moveTo>
                    <a:pt x="34" y="1"/>
                  </a:moveTo>
                  <a:cubicBezTo>
                    <a:pt x="1" y="301"/>
                    <a:pt x="1" y="568"/>
                    <a:pt x="34" y="868"/>
                  </a:cubicBezTo>
                  <a:lnTo>
                    <a:pt x="435" y="801"/>
                  </a:lnTo>
                  <a:cubicBezTo>
                    <a:pt x="435" y="534"/>
                    <a:pt x="435" y="268"/>
                    <a:pt x="43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a:extLst>
                <a:ext uri="{FF2B5EF4-FFF2-40B4-BE49-F238E27FC236}">
                  <a16:creationId xmlns:a16="http://schemas.microsoft.com/office/drawing/2014/main" id="{DD28A731-C2D2-61C7-8B94-DE625CD37B06}"/>
                </a:ext>
              </a:extLst>
            </p:cNvPr>
            <p:cNvSpPr/>
            <p:nvPr/>
          </p:nvSpPr>
          <p:spPr>
            <a:xfrm flipH="1">
              <a:off x="6996192" y="2578735"/>
              <a:ext cx="292635" cy="344066"/>
            </a:xfrm>
            <a:custGeom>
              <a:avLst/>
              <a:gdLst/>
              <a:ahLst/>
              <a:cxnLst/>
              <a:rect l="l" t="t" r="r" b="b"/>
              <a:pathLst>
                <a:path w="10441" h="12276" extrusionOk="0">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a:extLst>
                <a:ext uri="{FF2B5EF4-FFF2-40B4-BE49-F238E27FC236}">
                  <a16:creationId xmlns:a16="http://schemas.microsoft.com/office/drawing/2014/main" id="{5296AFC3-3504-72CE-9418-41A9D84C035F}"/>
                </a:ext>
              </a:extLst>
            </p:cNvPr>
            <p:cNvSpPr/>
            <p:nvPr/>
          </p:nvSpPr>
          <p:spPr>
            <a:xfrm flipH="1">
              <a:off x="6928870" y="2552558"/>
              <a:ext cx="25281" cy="17769"/>
            </a:xfrm>
            <a:custGeom>
              <a:avLst/>
              <a:gdLst/>
              <a:ahLst/>
              <a:cxnLst/>
              <a:rect l="l" t="t" r="r" b="b"/>
              <a:pathLst>
                <a:path w="902" h="634" extrusionOk="0">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a:extLst>
                <a:ext uri="{FF2B5EF4-FFF2-40B4-BE49-F238E27FC236}">
                  <a16:creationId xmlns:a16="http://schemas.microsoft.com/office/drawing/2014/main" id="{35A8C68B-776E-D505-3030-46375893F28C}"/>
                </a:ext>
              </a:extLst>
            </p:cNvPr>
            <p:cNvSpPr/>
            <p:nvPr/>
          </p:nvSpPr>
          <p:spPr>
            <a:xfrm flipH="1">
              <a:off x="5335759" y="2869493"/>
              <a:ext cx="14995" cy="25253"/>
            </a:xfrm>
            <a:custGeom>
              <a:avLst/>
              <a:gdLst/>
              <a:ahLst/>
              <a:cxnLst/>
              <a:rect l="l" t="t" r="r" b="b"/>
              <a:pathLst>
                <a:path w="535" h="901" extrusionOk="0">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a:extLst>
                <a:ext uri="{FF2B5EF4-FFF2-40B4-BE49-F238E27FC236}">
                  <a16:creationId xmlns:a16="http://schemas.microsoft.com/office/drawing/2014/main" id="{4724A7E4-F72F-A797-F844-75B978914BD6}"/>
                </a:ext>
              </a:extLst>
            </p:cNvPr>
            <p:cNvSpPr/>
            <p:nvPr/>
          </p:nvSpPr>
          <p:spPr>
            <a:xfrm flipH="1">
              <a:off x="5334834" y="2938664"/>
              <a:ext cx="244035" cy="406707"/>
            </a:xfrm>
            <a:custGeom>
              <a:avLst/>
              <a:gdLst/>
              <a:ahLst/>
              <a:cxnLst/>
              <a:rect l="l" t="t" r="r" b="b"/>
              <a:pathLst>
                <a:path w="8707" h="14511" extrusionOk="0">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a:extLst>
                <a:ext uri="{FF2B5EF4-FFF2-40B4-BE49-F238E27FC236}">
                  <a16:creationId xmlns:a16="http://schemas.microsoft.com/office/drawing/2014/main" id="{4641D74B-72C7-5721-4BD0-498F0751B979}"/>
                </a:ext>
              </a:extLst>
            </p:cNvPr>
            <p:cNvSpPr/>
            <p:nvPr/>
          </p:nvSpPr>
          <p:spPr>
            <a:xfrm flipH="1">
              <a:off x="5612502" y="3355630"/>
              <a:ext cx="26206" cy="20600"/>
            </a:xfrm>
            <a:custGeom>
              <a:avLst/>
              <a:gdLst/>
              <a:ahLst/>
              <a:cxnLst/>
              <a:rect l="l" t="t" r="r" b="b"/>
              <a:pathLst>
                <a:path w="935" h="735" extrusionOk="0">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a:extLst>
                <a:ext uri="{FF2B5EF4-FFF2-40B4-BE49-F238E27FC236}">
                  <a16:creationId xmlns:a16="http://schemas.microsoft.com/office/drawing/2014/main" id="{D10BBBF9-5B85-FF1D-37DA-8DF6927E66BF}"/>
                </a:ext>
              </a:extLst>
            </p:cNvPr>
            <p:cNvSpPr/>
            <p:nvPr/>
          </p:nvSpPr>
          <p:spPr>
            <a:xfrm flipH="1">
              <a:off x="6276306" y="2537591"/>
              <a:ext cx="25253" cy="15920"/>
            </a:xfrm>
            <a:custGeom>
              <a:avLst/>
              <a:gdLst/>
              <a:ahLst/>
              <a:cxnLst/>
              <a:rect l="l" t="t" r="r" b="b"/>
              <a:pathLst>
                <a:path w="901" h="568" extrusionOk="0">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a:extLst>
                <a:ext uri="{FF2B5EF4-FFF2-40B4-BE49-F238E27FC236}">
                  <a16:creationId xmlns:a16="http://schemas.microsoft.com/office/drawing/2014/main" id="{814304F1-4A51-4F42-01A9-239DD52A1B9E}"/>
                </a:ext>
              </a:extLst>
            </p:cNvPr>
            <p:cNvSpPr/>
            <p:nvPr/>
          </p:nvSpPr>
          <p:spPr>
            <a:xfrm flipH="1">
              <a:off x="5921954" y="2558163"/>
              <a:ext cx="312310" cy="523582"/>
            </a:xfrm>
            <a:custGeom>
              <a:avLst/>
              <a:gdLst/>
              <a:ahLst/>
              <a:cxnLst/>
              <a:rect l="l" t="t" r="r" b="b"/>
              <a:pathLst>
                <a:path w="11143" h="18681" extrusionOk="0">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a:extLst>
                <a:ext uri="{FF2B5EF4-FFF2-40B4-BE49-F238E27FC236}">
                  <a16:creationId xmlns:a16="http://schemas.microsoft.com/office/drawing/2014/main" id="{D1866B17-DE69-CDFC-8E9F-F93748433EB7}"/>
                </a:ext>
              </a:extLst>
            </p:cNvPr>
            <p:cNvSpPr/>
            <p:nvPr/>
          </p:nvSpPr>
          <p:spPr>
            <a:xfrm flipH="1">
              <a:off x="5929437" y="3128467"/>
              <a:ext cx="16873" cy="26206"/>
            </a:xfrm>
            <a:custGeom>
              <a:avLst/>
              <a:gdLst/>
              <a:ahLst/>
              <a:cxnLst/>
              <a:rect l="l" t="t" r="r" b="b"/>
              <a:pathLst>
                <a:path w="602" h="935" extrusionOk="0">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a:extLst>
                <a:ext uri="{FF2B5EF4-FFF2-40B4-BE49-F238E27FC236}">
                  <a16:creationId xmlns:a16="http://schemas.microsoft.com/office/drawing/2014/main" id="{0BEA4273-649B-28BC-3497-E54309C74BB2}"/>
                </a:ext>
              </a:extLst>
            </p:cNvPr>
            <p:cNvSpPr/>
            <p:nvPr/>
          </p:nvSpPr>
          <p:spPr>
            <a:xfrm flipH="1">
              <a:off x="7019567" y="2106584"/>
              <a:ext cx="454354" cy="244091"/>
            </a:xfrm>
            <a:custGeom>
              <a:avLst/>
              <a:gdLst/>
              <a:ahLst/>
              <a:cxnLst/>
              <a:rect l="l" t="t" r="r" b="b"/>
              <a:pathLst>
                <a:path w="16211" h="8709" extrusionOk="0">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a:extLst>
                <a:ext uri="{FF2B5EF4-FFF2-40B4-BE49-F238E27FC236}">
                  <a16:creationId xmlns:a16="http://schemas.microsoft.com/office/drawing/2014/main" id="{DE5FB5EE-D11A-7EF4-5182-43235DFE8FB0}"/>
                </a:ext>
              </a:extLst>
            </p:cNvPr>
            <p:cNvSpPr/>
            <p:nvPr/>
          </p:nvSpPr>
          <p:spPr>
            <a:xfrm flipH="1">
              <a:off x="5509670" y="2122448"/>
              <a:ext cx="397374" cy="213233"/>
            </a:xfrm>
            <a:custGeom>
              <a:avLst/>
              <a:gdLst/>
              <a:ahLst/>
              <a:cxnLst/>
              <a:rect l="l" t="t" r="r" b="b"/>
              <a:pathLst>
                <a:path w="14178" h="7608" extrusionOk="0">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a:extLst>
                <a:ext uri="{FF2B5EF4-FFF2-40B4-BE49-F238E27FC236}">
                  <a16:creationId xmlns:a16="http://schemas.microsoft.com/office/drawing/2014/main" id="{CE5B1239-7891-20E5-70DC-DB0E087C1742}"/>
                </a:ext>
              </a:extLst>
            </p:cNvPr>
            <p:cNvSpPr/>
            <p:nvPr/>
          </p:nvSpPr>
          <p:spPr>
            <a:xfrm flipH="1">
              <a:off x="6069687" y="1988756"/>
              <a:ext cx="299194" cy="160878"/>
            </a:xfrm>
            <a:custGeom>
              <a:avLst/>
              <a:gdLst/>
              <a:ahLst/>
              <a:cxnLst/>
              <a:rect l="l" t="t" r="r" b="b"/>
              <a:pathLst>
                <a:path w="10675" h="5740" extrusionOk="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a:extLst>
                <a:ext uri="{FF2B5EF4-FFF2-40B4-BE49-F238E27FC236}">
                  <a16:creationId xmlns:a16="http://schemas.microsoft.com/office/drawing/2014/main" id="{CEDE39A8-E057-3803-3AA7-9BBF1065E146}"/>
                </a:ext>
              </a:extLst>
            </p:cNvPr>
            <p:cNvSpPr/>
            <p:nvPr/>
          </p:nvSpPr>
          <p:spPr>
            <a:xfrm flipH="1">
              <a:off x="8410964" y="2023567"/>
              <a:ext cx="341011" cy="678350"/>
            </a:xfrm>
            <a:custGeom>
              <a:avLst/>
              <a:gdLst/>
              <a:ahLst/>
              <a:cxnLst/>
              <a:rect l="l" t="t" r="r" b="b"/>
              <a:pathLst>
                <a:path w="12167" h="24203" extrusionOk="0">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a:extLst>
                <a:ext uri="{FF2B5EF4-FFF2-40B4-BE49-F238E27FC236}">
                  <a16:creationId xmlns:a16="http://schemas.microsoft.com/office/drawing/2014/main" id="{A2787519-AA25-939A-8777-528732DFA762}"/>
                </a:ext>
              </a:extLst>
            </p:cNvPr>
            <p:cNvSpPr/>
            <p:nvPr/>
          </p:nvSpPr>
          <p:spPr>
            <a:xfrm flipH="1">
              <a:off x="8463992" y="2642302"/>
              <a:ext cx="156169" cy="89772"/>
            </a:xfrm>
            <a:custGeom>
              <a:avLst/>
              <a:gdLst/>
              <a:ahLst/>
              <a:cxnLst/>
              <a:rect l="l" t="t" r="r" b="b"/>
              <a:pathLst>
                <a:path w="5572" h="3203" extrusionOk="0">
                  <a:moveTo>
                    <a:pt x="1969" y="0"/>
                  </a:moveTo>
                  <a:lnTo>
                    <a:pt x="167" y="267"/>
                  </a:lnTo>
                  <a:cubicBezTo>
                    <a:pt x="1" y="1802"/>
                    <a:pt x="2069" y="3203"/>
                    <a:pt x="2069" y="3203"/>
                  </a:cubicBezTo>
                  <a:lnTo>
                    <a:pt x="5571" y="1535"/>
                  </a:lnTo>
                  <a:lnTo>
                    <a:pt x="196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a:extLst>
                <a:ext uri="{FF2B5EF4-FFF2-40B4-BE49-F238E27FC236}">
                  <a16:creationId xmlns:a16="http://schemas.microsoft.com/office/drawing/2014/main" id="{B60D6327-AE33-4CD7-CD7A-4B2D6032C220}"/>
                </a:ext>
              </a:extLst>
            </p:cNvPr>
            <p:cNvSpPr/>
            <p:nvPr/>
          </p:nvSpPr>
          <p:spPr>
            <a:xfrm flipH="1">
              <a:off x="8419120" y="2685296"/>
              <a:ext cx="143080" cy="113147"/>
            </a:xfrm>
            <a:custGeom>
              <a:avLst/>
              <a:gdLst/>
              <a:ahLst/>
              <a:cxnLst/>
              <a:rect l="l" t="t" r="r" b="b"/>
              <a:pathLst>
                <a:path w="5105" h="4037" extrusionOk="0">
                  <a:moveTo>
                    <a:pt x="3503" y="1"/>
                  </a:moveTo>
                  <a:lnTo>
                    <a:pt x="1" y="1669"/>
                  </a:lnTo>
                  <a:lnTo>
                    <a:pt x="2069" y="4037"/>
                  </a:lnTo>
                  <a:lnTo>
                    <a:pt x="5104" y="2803"/>
                  </a:lnTo>
                  <a:lnTo>
                    <a:pt x="3503"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a:extLst>
                <a:ext uri="{FF2B5EF4-FFF2-40B4-BE49-F238E27FC236}">
                  <a16:creationId xmlns:a16="http://schemas.microsoft.com/office/drawing/2014/main" id="{582C17EC-2058-36B1-F34C-8D5522460D2B}"/>
                </a:ext>
              </a:extLst>
            </p:cNvPr>
            <p:cNvSpPr/>
            <p:nvPr/>
          </p:nvSpPr>
          <p:spPr>
            <a:xfrm flipH="1">
              <a:off x="8140527" y="1789649"/>
              <a:ext cx="237477" cy="356230"/>
            </a:xfrm>
            <a:custGeom>
              <a:avLst/>
              <a:gdLst/>
              <a:ahLst/>
              <a:cxnLst/>
              <a:rect l="l" t="t" r="r" b="b"/>
              <a:pathLst>
                <a:path w="8473" h="12710" extrusionOk="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a:extLst>
                <a:ext uri="{FF2B5EF4-FFF2-40B4-BE49-F238E27FC236}">
                  <a16:creationId xmlns:a16="http://schemas.microsoft.com/office/drawing/2014/main" id="{F0F901C6-7F6B-3844-714D-34B339B90D2E}"/>
                </a:ext>
              </a:extLst>
            </p:cNvPr>
            <p:cNvSpPr/>
            <p:nvPr/>
          </p:nvSpPr>
          <p:spPr>
            <a:xfrm flipH="1">
              <a:off x="8133968" y="1978134"/>
              <a:ext cx="279574" cy="65837"/>
            </a:xfrm>
            <a:custGeom>
              <a:avLst/>
              <a:gdLst/>
              <a:ahLst/>
              <a:cxnLst/>
              <a:rect l="l" t="t" r="r" b="b"/>
              <a:pathLst>
                <a:path w="9975" h="2349" extrusionOk="0">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a:extLst>
                <a:ext uri="{FF2B5EF4-FFF2-40B4-BE49-F238E27FC236}">
                  <a16:creationId xmlns:a16="http://schemas.microsoft.com/office/drawing/2014/main" id="{FABA5C07-901C-A6C6-A609-8B9307814EB4}"/>
                </a:ext>
              </a:extLst>
            </p:cNvPr>
            <p:cNvSpPr/>
            <p:nvPr/>
          </p:nvSpPr>
          <p:spPr>
            <a:xfrm flipH="1">
              <a:off x="8084416" y="1684013"/>
              <a:ext cx="20600" cy="31811"/>
            </a:xfrm>
            <a:custGeom>
              <a:avLst/>
              <a:gdLst/>
              <a:ahLst/>
              <a:cxnLst/>
              <a:rect l="l" t="t" r="r" b="b"/>
              <a:pathLst>
                <a:path w="735" h="1135" extrusionOk="0">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a:extLst>
                <a:ext uri="{FF2B5EF4-FFF2-40B4-BE49-F238E27FC236}">
                  <a16:creationId xmlns:a16="http://schemas.microsoft.com/office/drawing/2014/main" id="{703E2723-E9A7-BFB5-AC19-ECF74DFC0F86}"/>
                </a:ext>
              </a:extLst>
            </p:cNvPr>
            <p:cNvSpPr/>
            <p:nvPr/>
          </p:nvSpPr>
          <p:spPr>
            <a:xfrm flipH="1">
              <a:off x="8076933" y="1679333"/>
              <a:ext cx="20600" cy="8717"/>
            </a:xfrm>
            <a:custGeom>
              <a:avLst/>
              <a:gdLst/>
              <a:ahLst/>
              <a:cxnLst/>
              <a:rect l="l" t="t" r="r" b="b"/>
              <a:pathLst>
                <a:path w="735" h="311" extrusionOk="0">
                  <a:moveTo>
                    <a:pt x="734" y="0"/>
                  </a:moveTo>
                  <a:lnTo>
                    <a:pt x="0" y="167"/>
                  </a:lnTo>
                  <a:cubicBezTo>
                    <a:pt x="96" y="272"/>
                    <a:pt x="192" y="310"/>
                    <a:pt x="281" y="310"/>
                  </a:cubicBezTo>
                  <a:cubicBezTo>
                    <a:pt x="534" y="310"/>
                    <a:pt x="734" y="0"/>
                    <a:pt x="7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a:extLst>
                <a:ext uri="{FF2B5EF4-FFF2-40B4-BE49-F238E27FC236}">
                  <a16:creationId xmlns:a16="http://schemas.microsoft.com/office/drawing/2014/main" id="{814E2691-C4A0-A6A9-C9D5-2982BFD72639}"/>
                </a:ext>
              </a:extLst>
            </p:cNvPr>
            <p:cNvSpPr/>
            <p:nvPr/>
          </p:nvSpPr>
          <p:spPr>
            <a:xfrm flipH="1">
              <a:off x="8072280" y="1719524"/>
              <a:ext cx="30858" cy="62081"/>
            </a:xfrm>
            <a:custGeom>
              <a:avLst/>
              <a:gdLst/>
              <a:ahLst/>
              <a:cxnLst/>
              <a:rect l="l" t="t" r="r" b="b"/>
              <a:pathLst>
                <a:path w="1101" h="2215" extrusionOk="0">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a:extLst>
                <a:ext uri="{FF2B5EF4-FFF2-40B4-BE49-F238E27FC236}">
                  <a16:creationId xmlns:a16="http://schemas.microsoft.com/office/drawing/2014/main" id="{81D41E2E-A42F-9F3D-1D54-AEB6419372F3}"/>
                </a:ext>
              </a:extLst>
            </p:cNvPr>
            <p:cNvSpPr/>
            <p:nvPr/>
          </p:nvSpPr>
          <p:spPr>
            <a:xfrm flipH="1">
              <a:off x="8087219" y="1625015"/>
              <a:ext cx="47731" cy="27243"/>
            </a:xfrm>
            <a:custGeom>
              <a:avLst/>
              <a:gdLst/>
              <a:ahLst/>
              <a:cxnLst/>
              <a:rect l="l" t="t" r="r" b="b"/>
              <a:pathLst>
                <a:path w="1703" h="972" extrusionOk="0">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a:extLst>
                <a:ext uri="{FF2B5EF4-FFF2-40B4-BE49-F238E27FC236}">
                  <a16:creationId xmlns:a16="http://schemas.microsoft.com/office/drawing/2014/main" id="{CCCE769D-0951-6A13-A259-454FF62AB741}"/>
                </a:ext>
              </a:extLst>
            </p:cNvPr>
            <p:cNvSpPr/>
            <p:nvPr/>
          </p:nvSpPr>
          <p:spPr>
            <a:xfrm flipH="1">
              <a:off x="8076933" y="1503236"/>
              <a:ext cx="324446" cy="410575"/>
            </a:xfrm>
            <a:custGeom>
              <a:avLst/>
              <a:gdLst/>
              <a:ahLst/>
              <a:cxnLst/>
              <a:rect l="l" t="t" r="r" b="b"/>
              <a:pathLst>
                <a:path w="11576" h="14649" extrusionOk="0">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a:extLst>
                <a:ext uri="{FF2B5EF4-FFF2-40B4-BE49-F238E27FC236}">
                  <a16:creationId xmlns:a16="http://schemas.microsoft.com/office/drawing/2014/main" id="{3485D498-4471-794D-96AF-AF82B8AFA76B}"/>
                </a:ext>
              </a:extLst>
            </p:cNvPr>
            <p:cNvSpPr/>
            <p:nvPr/>
          </p:nvSpPr>
          <p:spPr>
            <a:xfrm flipH="1">
              <a:off x="8026455" y="1471229"/>
              <a:ext cx="549759" cy="483783"/>
            </a:xfrm>
            <a:custGeom>
              <a:avLst/>
              <a:gdLst/>
              <a:ahLst/>
              <a:cxnLst/>
              <a:rect l="l" t="t" r="r" b="b"/>
              <a:pathLst>
                <a:path w="19615" h="17261" extrusionOk="0">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a:extLst>
                <a:ext uri="{FF2B5EF4-FFF2-40B4-BE49-F238E27FC236}">
                  <a16:creationId xmlns:a16="http://schemas.microsoft.com/office/drawing/2014/main" id="{4A9EDA7F-E3E9-EBA6-865B-B37DE2AE2C21}"/>
                </a:ext>
              </a:extLst>
            </p:cNvPr>
            <p:cNvSpPr/>
            <p:nvPr/>
          </p:nvSpPr>
          <p:spPr>
            <a:xfrm flipH="1">
              <a:off x="8122757" y="1673503"/>
              <a:ext cx="66257" cy="94649"/>
            </a:xfrm>
            <a:custGeom>
              <a:avLst/>
              <a:gdLst/>
              <a:ahLst/>
              <a:cxnLst/>
              <a:rect l="l" t="t" r="r" b="b"/>
              <a:pathLst>
                <a:path w="2364" h="3377" extrusionOk="0">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a:extLst>
                <a:ext uri="{FF2B5EF4-FFF2-40B4-BE49-F238E27FC236}">
                  <a16:creationId xmlns:a16="http://schemas.microsoft.com/office/drawing/2014/main" id="{0883DA92-CADE-6663-8BBA-3B027ADAB922}"/>
                </a:ext>
              </a:extLst>
            </p:cNvPr>
            <p:cNvSpPr/>
            <p:nvPr/>
          </p:nvSpPr>
          <p:spPr>
            <a:xfrm flipH="1">
              <a:off x="8046102" y="2679690"/>
              <a:ext cx="343141" cy="2218601"/>
            </a:xfrm>
            <a:custGeom>
              <a:avLst/>
              <a:gdLst/>
              <a:ahLst/>
              <a:cxnLst/>
              <a:rect l="l" t="t" r="r" b="b"/>
              <a:pathLst>
                <a:path w="12243" h="79158" extrusionOk="0">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a:extLst>
                <a:ext uri="{FF2B5EF4-FFF2-40B4-BE49-F238E27FC236}">
                  <a16:creationId xmlns:a16="http://schemas.microsoft.com/office/drawing/2014/main" id="{99AEEB93-C55B-6A03-F75A-2F63BFB417B7}"/>
                </a:ext>
              </a:extLst>
            </p:cNvPr>
            <p:cNvSpPr/>
            <p:nvPr/>
          </p:nvSpPr>
          <p:spPr>
            <a:xfrm flipH="1">
              <a:off x="8150813" y="2679690"/>
              <a:ext cx="496451" cy="2263473"/>
            </a:xfrm>
            <a:custGeom>
              <a:avLst/>
              <a:gdLst/>
              <a:ahLst/>
              <a:cxnLst/>
              <a:rect l="l" t="t" r="r" b="b"/>
              <a:pathLst>
                <a:path w="17713" h="80759" extrusionOk="0">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a:extLst>
                <a:ext uri="{FF2B5EF4-FFF2-40B4-BE49-F238E27FC236}">
                  <a16:creationId xmlns:a16="http://schemas.microsoft.com/office/drawing/2014/main" id="{86723918-EEC1-064A-F9B1-6975DD45FBC1}"/>
                </a:ext>
              </a:extLst>
            </p:cNvPr>
            <p:cNvSpPr/>
            <p:nvPr/>
          </p:nvSpPr>
          <p:spPr>
            <a:xfrm flipH="1">
              <a:off x="7993747" y="2002350"/>
              <a:ext cx="661953" cy="1592663"/>
            </a:xfrm>
            <a:custGeom>
              <a:avLst/>
              <a:gdLst/>
              <a:ahLst/>
              <a:cxnLst/>
              <a:rect l="l" t="t" r="r" b="b"/>
              <a:pathLst>
                <a:path w="23618" h="56825" extrusionOk="0">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a:extLst>
                <a:ext uri="{FF2B5EF4-FFF2-40B4-BE49-F238E27FC236}">
                  <a16:creationId xmlns:a16="http://schemas.microsoft.com/office/drawing/2014/main" id="{8CEFFD8D-89CA-A501-ACB0-BD5241B8E356}"/>
                </a:ext>
              </a:extLst>
            </p:cNvPr>
            <p:cNvSpPr/>
            <p:nvPr/>
          </p:nvSpPr>
          <p:spPr>
            <a:xfrm flipH="1">
              <a:off x="8458387" y="2014962"/>
              <a:ext cx="146808" cy="284255"/>
            </a:xfrm>
            <a:custGeom>
              <a:avLst/>
              <a:gdLst/>
              <a:ahLst/>
              <a:cxnLst/>
              <a:rect l="l" t="t" r="r" b="b"/>
              <a:pathLst>
                <a:path w="5238" h="10142" extrusionOk="0">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a:extLst>
                <a:ext uri="{FF2B5EF4-FFF2-40B4-BE49-F238E27FC236}">
                  <a16:creationId xmlns:a16="http://schemas.microsoft.com/office/drawing/2014/main" id="{6CBC047E-378C-2D18-9229-34B6926D4B73}"/>
                </a:ext>
              </a:extLst>
            </p:cNvPr>
            <p:cNvSpPr/>
            <p:nvPr/>
          </p:nvSpPr>
          <p:spPr>
            <a:xfrm flipH="1">
              <a:off x="8026455" y="3475307"/>
              <a:ext cx="587148" cy="45012"/>
            </a:xfrm>
            <a:custGeom>
              <a:avLst/>
              <a:gdLst/>
              <a:ahLst/>
              <a:cxnLst/>
              <a:rect l="l" t="t" r="r" b="b"/>
              <a:pathLst>
                <a:path w="20949" h="1606" extrusionOk="0">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a:extLst>
                <a:ext uri="{FF2B5EF4-FFF2-40B4-BE49-F238E27FC236}">
                  <a16:creationId xmlns:a16="http://schemas.microsoft.com/office/drawing/2014/main" id="{E69073C7-6F0A-B5F4-89CB-D9C957E1F302}"/>
                </a:ext>
              </a:extLst>
            </p:cNvPr>
            <p:cNvSpPr/>
            <p:nvPr/>
          </p:nvSpPr>
          <p:spPr>
            <a:xfrm flipH="1">
              <a:off x="8308804" y="3006911"/>
              <a:ext cx="146808" cy="390815"/>
            </a:xfrm>
            <a:custGeom>
              <a:avLst/>
              <a:gdLst/>
              <a:ahLst/>
              <a:cxnLst/>
              <a:rect l="l" t="t" r="r" b="b"/>
              <a:pathLst>
                <a:path w="5238" h="13944" extrusionOk="0">
                  <a:moveTo>
                    <a:pt x="0" y="1"/>
                  </a:moveTo>
                  <a:lnTo>
                    <a:pt x="5237" y="13944"/>
                  </a:lnTo>
                  <a:lnTo>
                    <a:pt x="3870" y="2236"/>
                  </a:lnTo>
                  <a:lnTo>
                    <a:pt x="0" y="1"/>
                  </a:lnTo>
                  <a:close/>
                </a:path>
              </a:pathLst>
            </a:custGeom>
            <a:solidFill>
              <a:srgbClr val="1C2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a:extLst>
                <a:ext uri="{FF2B5EF4-FFF2-40B4-BE49-F238E27FC236}">
                  <a16:creationId xmlns:a16="http://schemas.microsoft.com/office/drawing/2014/main" id="{74C72EA7-3726-7C39-DF83-37893FEE2C83}"/>
                </a:ext>
              </a:extLst>
            </p:cNvPr>
            <p:cNvSpPr/>
            <p:nvPr/>
          </p:nvSpPr>
          <p:spPr>
            <a:xfrm flipH="1">
              <a:off x="8045149" y="2593674"/>
              <a:ext cx="476832" cy="159897"/>
            </a:xfrm>
            <a:custGeom>
              <a:avLst/>
              <a:gdLst/>
              <a:ahLst/>
              <a:cxnLst/>
              <a:rect l="l" t="t" r="r" b="b"/>
              <a:pathLst>
                <a:path w="17013" h="5705" extrusionOk="0">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a:extLst>
                <a:ext uri="{FF2B5EF4-FFF2-40B4-BE49-F238E27FC236}">
                  <a16:creationId xmlns:a16="http://schemas.microsoft.com/office/drawing/2014/main" id="{7C2D9987-B70B-1D5C-FAED-F6793905B1DA}"/>
                </a:ext>
              </a:extLst>
            </p:cNvPr>
            <p:cNvSpPr/>
            <p:nvPr/>
          </p:nvSpPr>
          <p:spPr>
            <a:xfrm flipH="1">
              <a:off x="7714845" y="2044279"/>
              <a:ext cx="397542" cy="798447"/>
            </a:xfrm>
            <a:custGeom>
              <a:avLst/>
              <a:gdLst/>
              <a:ahLst/>
              <a:cxnLst/>
              <a:rect l="l" t="t" r="r" b="b"/>
              <a:pathLst>
                <a:path w="14184" h="28488" extrusionOk="0">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a:extLst>
                <a:ext uri="{FF2B5EF4-FFF2-40B4-BE49-F238E27FC236}">
                  <a16:creationId xmlns:a16="http://schemas.microsoft.com/office/drawing/2014/main" id="{7AAC01E0-0079-BA67-AA40-CC473C83FD45}"/>
                </a:ext>
              </a:extLst>
            </p:cNvPr>
            <p:cNvSpPr/>
            <p:nvPr/>
          </p:nvSpPr>
          <p:spPr>
            <a:xfrm flipH="1">
              <a:off x="7976902" y="2022445"/>
              <a:ext cx="187952" cy="276772"/>
            </a:xfrm>
            <a:custGeom>
              <a:avLst/>
              <a:gdLst/>
              <a:ahLst/>
              <a:cxnLst/>
              <a:rect l="l" t="t" r="r" b="b"/>
              <a:pathLst>
                <a:path w="6706" h="9875" extrusionOk="0">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a:extLst>
                <a:ext uri="{FF2B5EF4-FFF2-40B4-BE49-F238E27FC236}">
                  <a16:creationId xmlns:a16="http://schemas.microsoft.com/office/drawing/2014/main" id="{10B355C0-E3BA-5112-4F34-28D3B6719A0F}"/>
                </a:ext>
              </a:extLst>
            </p:cNvPr>
            <p:cNvSpPr/>
            <p:nvPr/>
          </p:nvSpPr>
          <p:spPr>
            <a:xfrm flipH="1">
              <a:off x="6851262" y="2393614"/>
              <a:ext cx="953664" cy="529187"/>
            </a:xfrm>
            <a:custGeom>
              <a:avLst/>
              <a:gdLst/>
              <a:ahLst/>
              <a:cxnLst/>
              <a:rect l="l" t="t" r="r" b="b"/>
              <a:pathLst>
                <a:path w="34026" h="18881" extrusionOk="0">
                  <a:moveTo>
                    <a:pt x="33792" y="0"/>
                  </a:moveTo>
                  <a:lnTo>
                    <a:pt x="1" y="18047"/>
                  </a:lnTo>
                  <a:lnTo>
                    <a:pt x="435" y="18880"/>
                  </a:lnTo>
                  <a:lnTo>
                    <a:pt x="34025" y="401"/>
                  </a:lnTo>
                  <a:lnTo>
                    <a:pt x="337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a:extLst>
                <a:ext uri="{FF2B5EF4-FFF2-40B4-BE49-F238E27FC236}">
                  <a16:creationId xmlns:a16="http://schemas.microsoft.com/office/drawing/2014/main" id="{95CBEC9F-3654-8AD7-3ED3-2DBA5B54439E}"/>
                </a:ext>
              </a:extLst>
            </p:cNvPr>
            <p:cNvSpPr/>
            <p:nvPr/>
          </p:nvSpPr>
          <p:spPr>
            <a:xfrm flipH="1">
              <a:off x="7650634" y="2777871"/>
              <a:ext cx="150536" cy="88847"/>
            </a:xfrm>
            <a:custGeom>
              <a:avLst/>
              <a:gdLst/>
              <a:ahLst/>
              <a:cxnLst/>
              <a:rect l="l" t="t" r="r" b="b"/>
              <a:pathLst>
                <a:path w="5371" h="3170" extrusionOk="0">
                  <a:moveTo>
                    <a:pt x="1602" y="0"/>
                  </a:moveTo>
                  <a:lnTo>
                    <a:pt x="0" y="734"/>
                  </a:lnTo>
                  <a:cubicBezTo>
                    <a:pt x="167" y="2302"/>
                    <a:pt x="2435" y="3169"/>
                    <a:pt x="2435" y="3169"/>
                  </a:cubicBezTo>
                  <a:lnTo>
                    <a:pt x="5371" y="601"/>
                  </a:lnTo>
                  <a:lnTo>
                    <a:pt x="160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a:extLst>
                <a:ext uri="{FF2B5EF4-FFF2-40B4-BE49-F238E27FC236}">
                  <a16:creationId xmlns:a16="http://schemas.microsoft.com/office/drawing/2014/main" id="{6610482D-0D88-6031-DA3A-9B3A04A3EB0F}"/>
                </a:ext>
              </a:extLst>
            </p:cNvPr>
            <p:cNvSpPr/>
            <p:nvPr/>
          </p:nvSpPr>
          <p:spPr>
            <a:xfrm flipH="1">
              <a:off x="7717452" y="2765230"/>
              <a:ext cx="53813" cy="40836"/>
            </a:xfrm>
            <a:custGeom>
              <a:avLst/>
              <a:gdLst/>
              <a:ahLst/>
              <a:cxnLst/>
              <a:rect l="l" t="t" r="r" b="b"/>
              <a:pathLst>
                <a:path w="1920" h="1457" extrusionOk="0">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a:extLst>
                <a:ext uri="{FF2B5EF4-FFF2-40B4-BE49-F238E27FC236}">
                  <a16:creationId xmlns:a16="http://schemas.microsoft.com/office/drawing/2014/main" id="{55977729-7F1C-58A6-326A-07035AB405B0}"/>
                </a:ext>
              </a:extLst>
            </p:cNvPr>
            <p:cNvSpPr/>
            <p:nvPr/>
          </p:nvSpPr>
          <p:spPr>
            <a:xfrm flipH="1">
              <a:off x="7736623" y="2773134"/>
              <a:ext cx="71106" cy="44031"/>
            </a:xfrm>
            <a:custGeom>
              <a:avLst/>
              <a:gdLst/>
              <a:ahLst/>
              <a:cxnLst/>
              <a:rect l="l" t="t" r="r" b="b"/>
              <a:pathLst>
                <a:path w="2537" h="1571" extrusionOk="0">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a:extLst>
                <a:ext uri="{FF2B5EF4-FFF2-40B4-BE49-F238E27FC236}">
                  <a16:creationId xmlns:a16="http://schemas.microsoft.com/office/drawing/2014/main" id="{01F2A918-E096-ABEB-04C5-A3B410887956}"/>
                </a:ext>
              </a:extLst>
            </p:cNvPr>
            <p:cNvSpPr/>
            <p:nvPr/>
          </p:nvSpPr>
          <p:spPr>
            <a:xfrm flipH="1">
              <a:off x="7604388" y="2794687"/>
              <a:ext cx="130916" cy="115277"/>
            </a:xfrm>
            <a:custGeom>
              <a:avLst/>
              <a:gdLst/>
              <a:ahLst/>
              <a:cxnLst/>
              <a:rect l="l" t="t" r="r" b="b"/>
              <a:pathLst>
                <a:path w="4671" h="4113" extrusionOk="0">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a:extLst>
                <a:ext uri="{FF2B5EF4-FFF2-40B4-BE49-F238E27FC236}">
                  <a16:creationId xmlns:a16="http://schemas.microsoft.com/office/drawing/2014/main" id="{9E63E087-A7EC-03B3-3F26-95CC83DCD995}"/>
                </a:ext>
              </a:extLst>
            </p:cNvPr>
            <p:cNvSpPr/>
            <p:nvPr/>
          </p:nvSpPr>
          <p:spPr>
            <a:xfrm flipH="1">
              <a:off x="8123234" y="4872674"/>
              <a:ext cx="248240" cy="145351"/>
            </a:xfrm>
            <a:custGeom>
              <a:avLst/>
              <a:gdLst/>
              <a:ahLst/>
              <a:cxnLst/>
              <a:rect l="l" t="t" r="r" b="b"/>
              <a:pathLst>
                <a:path w="8857" h="5186" extrusionOk="0">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a:extLst>
                <a:ext uri="{FF2B5EF4-FFF2-40B4-BE49-F238E27FC236}">
                  <a16:creationId xmlns:a16="http://schemas.microsoft.com/office/drawing/2014/main" id="{CF433FB2-1780-DB93-ED51-1963686D7C79}"/>
                </a:ext>
              </a:extLst>
            </p:cNvPr>
            <p:cNvSpPr/>
            <p:nvPr/>
          </p:nvSpPr>
          <p:spPr>
            <a:xfrm flipH="1">
              <a:off x="8425679" y="4925226"/>
              <a:ext cx="194483" cy="91790"/>
            </a:xfrm>
            <a:custGeom>
              <a:avLst/>
              <a:gdLst/>
              <a:ahLst/>
              <a:cxnLst/>
              <a:rect l="l" t="t" r="r" b="b"/>
              <a:pathLst>
                <a:path w="6939" h="3275" extrusionOk="0">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0">
            <a:extLst>
              <a:ext uri="{FF2B5EF4-FFF2-40B4-BE49-F238E27FC236}">
                <a16:creationId xmlns:a16="http://schemas.microsoft.com/office/drawing/2014/main" id="{B0A7A446-6065-CD52-F96F-DF5C8980C641}"/>
              </a:ext>
            </a:extLst>
          </p:cNvPr>
          <p:cNvSpPr/>
          <p:nvPr/>
        </p:nvSpPr>
        <p:spPr>
          <a:xfrm rot="-10189978" flipH="1">
            <a:off x="4276173" y="1248422"/>
            <a:ext cx="328487" cy="328248"/>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a:extLst>
              <a:ext uri="{FF2B5EF4-FFF2-40B4-BE49-F238E27FC236}">
                <a16:creationId xmlns:a16="http://schemas.microsoft.com/office/drawing/2014/main" id="{310D64BF-C312-065A-F03B-0445CE047D6A}"/>
              </a:ext>
            </a:extLst>
          </p:cNvPr>
          <p:cNvSpPr/>
          <p:nvPr/>
        </p:nvSpPr>
        <p:spPr>
          <a:xfrm rot="-10189508" flipH="1">
            <a:off x="4640637" y="839847"/>
            <a:ext cx="513511" cy="513137"/>
          </a:xfrm>
          <a:custGeom>
            <a:avLst/>
            <a:gdLst/>
            <a:ahLst/>
            <a:cxnLst/>
            <a:rect l="l" t="t" r="r" b="b"/>
            <a:pathLst>
              <a:path w="45300" h="45267" extrusionOk="0">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910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4717-B5E6-0449-AD7E-4D9D29AD5D76}"/>
              </a:ext>
            </a:extLst>
          </p:cNvPr>
          <p:cNvSpPr>
            <a:spLocks noGrp="1"/>
          </p:cNvSpPr>
          <p:nvPr>
            <p:ph type="title"/>
          </p:nvPr>
        </p:nvSpPr>
        <p:spPr/>
        <p:txBody>
          <a:bodyPr/>
          <a:lstStyle/>
          <a:p>
            <a:r>
              <a:rPr lang="en-US" dirty="0"/>
              <a:t>Full Outer Join</a:t>
            </a:r>
          </a:p>
        </p:txBody>
      </p:sp>
      <p:sp>
        <p:nvSpPr>
          <p:cNvPr id="4" name="TextBox 3">
            <a:extLst>
              <a:ext uri="{FF2B5EF4-FFF2-40B4-BE49-F238E27FC236}">
                <a16:creationId xmlns:a16="http://schemas.microsoft.com/office/drawing/2014/main" id="{118ADA0E-C418-EDBD-6290-5F9805C1B072}"/>
              </a:ext>
            </a:extLst>
          </p:cNvPr>
          <p:cNvSpPr txBox="1"/>
          <p:nvPr/>
        </p:nvSpPr>
        <p:spPr>
          <a:xfrm>
            <a:off x="2295575" y="1580453"/>
            <a:ext cx="4572000" cy="991297"/>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invoice </a:t>
            </a:r>
          </a:p>
          <a:p>
            <a:pPr>
              <a:lnSpc>
                <a:spcPts val="1425"/>
              </a:lnSpc>
              <a:buNone/>
            </a:pPr>
            <a:r>
              <a:rPr lang="en-US" b="0" dirty="0">
                <a:solidFill>
                  <a:srgbClr val="569CD6"/>
                </a:solidFill>
                <a:effectLst/>
                <a:latin typeface="Consolas" panose="020B0609020204030204" pitchFamily="49" charset="0"/>
              </a:rPr>
              <a:t>FULL OUTER JOIN</a:t>
            </a:r>
            <a:r>
              <a:rPr lang="en-US" b="0" dirty="0">
                <a:solidFill>
                  <a:srgbClr val="CCCCCC"/>
                </a:solidFill>
                <a:effectLst/>
                <a:latin typeface="Consolas" panose="020B0609020204030204" pitchFamily="49" charset="0"/>
              </a:rPr>
              <a:t> customer</a:t>
            </a:r>
          </a:p>
          <a:p>
            <a:pPr>
              <a:lnSpc>
                <a:spcPts val="1425"/>
              </a:lnSpc>
              <a:buNone/>
            </a:pP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invoice.customer_id</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customer.customer_id</a:t>
            </a: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369584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4C08-9102-B810-4C62-6F80C39E1D88}"/>
              </a:ext>
            </a:extLst>
          </p:cNvPr>
          <p:cNvSpPr>
            <a:spLocks noGrp="1"/>
          </p:cNvSpPr>
          <p:nvPr>
            <p:ph type="title"/>
          </p:nvPr>
        </p:nvSpPr>
        <p:spPr/>
        <p:txBody>
          <a:bodyPr/>
          <a:lstStyle/>
          <a:p>
            <a:r>
              <a:rPr lang="en-US" dirty="0"/>
              <a:t>Subqueries</a:t>
            </a:r>
          </a:p>
        </p:txBody>
      </p:sp>
      <p:sp>
        <p:nvSpPr>
          <p:cNvPr id="3" name="TextBox 2">
            <a:extLst>
              <a:ext uri="{FF2B5EF4-FFF2-40B4-BE49-F238E27FC236}">
                <a16:creationId xmlns:a16="http://schemas.microsoft.com/office/drawing/2014/main" id="{BC4791C2-BEEC-26B0-7EB5-9B666AFBFB24}"/>
              </a:ext>
            </a:extLst>
          </p:cNvPr>
          <p:cNvSpPr txBox="1"/>
          <p:nvPr/>
        </p:nvSpPr>
        <p:spPr>
          <a:xfrm>
            <a:off x="1741335" y="1130782"/>
            <a:ext cx="5661329" cy="307777"/>
          </a:xfrm>
          <a:prstGeom prst="rect">
            <a:avLst/>
          </a:prstGeom>
          <a:noFill/>
        </p:spPr>
        <p:txBody>
          <a:bodyPr wrap="square" rtlCol="0">
            <a:spAutoFit/>
          </a:bodyPr>
          <a:lstStyle/>
          <a:p>
            <a:r>
              <a:rPr lang="en-US" dirty="0">
                <a:solidFill>
                  <a:schemeClr val="bg1"/>
                </a:solidFill>
              </a:rPr>
              <a:t>Subqueries – a query within a query that helps us get filtered results</a:t>
            </a:r>
          </a:p>
        </p:txBody>
      </p:sp>
      <p:sp>
        <p:nvSpPr>
          <p:cNvPr id="5" name="TextBox 4">
            <a:extLst>
              <a:ext uri="{FF2B5EF4-FFF2-40B4-BE49-F238E27FC236}">
                <a16:creationId xmlns:a16="http://schemas.microsoft.com/office/drawing/2014/main" id="{4CF36029-C34E-FA4D-1625-D2252CE729AE}"/>
              </a:ext>
            </a:extLst>
          </p:cNvPr>
          <p:cNvSpPr txBox="1"/>
          <p:nvPr/>
        </p:nvSpPr>
        <p:spPr>
          <a:xfrm>
            <a:off x="490588" y="2443057"/>
            <a:ext cx="3039791" cy="1350370"/>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invoice </a:t>
            </a:r>
          </a:p>
          <a:p>
            <a:pPr>
              <a:lnSpc>
                <a:spcPts val="1425"/>
              </a:lnSpc>
              <a:buNone/>
            </a:pPr>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customer_id</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customer_id</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customer</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country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'USA'</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CEC26BD3-57AB-5E9E-32F7-2FC8AF321710}"/>
              </a:ext>
            </a:extLst>
          </p:cNvPr>
          <p:cNvSpPr txBox="1"/>
          <p:nvPr/>
        </p:nvSpPr>
        <p:spPr>
          <a:xfrm>
            <a:off x="4218167" y="2119698"/>
            <a:ext cx="4572000" cy="1709442"/>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WITH</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us_customers</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customer_id</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customer</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country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'USA'</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invoice </a:t>
            </a:r>
          </a:p>
          <a:p>
            <a:pPr>
              <a:lnSpc>
                <a:spcPts val="1425"/>
              </a:lnSpc>
              <a:buNone/>
            </a:pPr>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customer_id</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customer_id</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us_customers</a:t>
            </a:r>
            <a:r>
              <a:rPr lang="en-US" b="0" dirty="0">
                <a:solidFill>
                  <a:srgbClr val="CCCCCC"/>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EF4256C9-B642-01B3-BB7B-D1F3256168C9}"/>
              </a:ext>
            </a:extLst>
          </p:cNvPr>
          <p:cNvSpPr txBox="1"/>
          <p:nvPr/>
        </p:nvSpPr>
        <p:spPr>
          <a:xfrm>
            <a:off x="3222235" y="1717482"/>
            <a:ext cx="5615640" cy="307777"/>
          </a:xfrm>
          <a:prstGeom prst="rect">
            <a:avLst/>
          </a:prstGeom>
          <a:noFill/>
        </p:spPr>
        <p:txBody>
          <a:bodyPr wrap="none" rtlCol="0">
            <a:spAutoFit/>
          </a:bodyPr>
          <a:lstStyle/>
          <a:p>
            <a:r>
              <a:rPr lang="en-US" dirty="0">
                <a:solidFill>
                  <a:schemeClr val="bg1"/>
                </a:solidFill>
              </a:rPr>
              <a:t>Increase your readability by using a CTE (common table expression):</a:t>
            </a:r>
          </a:p>
        </p:txBody>
      </p:sp>
      <p:sp>
        <p:nvSpPr>
          <p:cNvPr id="9" name="TextBox 8">
            <a:extLst>
              <a:ext uri="{FF2B5EF4-FFF2-40B4-BE49-F238E27FC236}">
                <a16:creationId xmlns:a16="http://schemas.microsoft.com/office/drawing/2014/main" id="{37566E2D-8184-D996-7CD2-4E2763E17821}"/>
              </a:ext>
            </a:extLst>
          </p:cNvPr>
          <p:cNvSpPr txBox="1"/>
          <p:nvPr/>
        </p:nvSpPr>
        <p:spPr>
          <a:xfrm>
            <a:off x="413468" y="2119698"/>
            <a:ext cx="1596912" cy="307777"/>
          </a:xfrm>
          <a:prstGeom prst="rect">
            <a:avLst/>
          </a:prstGeom>
          <a:noFill/>
        </p:spPr>
        <p:txBody>
          <a:bodyPr wrap="none" rtlCol="0">
            <a:spAutoFit/>
          </a:bodyPr>
          <a:lstStyle/>
          <a:p>
            <a:r>
              <a:rPr lang="en-US" dirty="0">
                <a:solidFill>
                  <a:schemeClr val="bg1"/>
                </a:solidFill>
              </a:rPr>
              <a:t>Normal subquery:</a:t>
            </a:r>
          </a:p>
        </p:txBody>
      </p:sp>
    </p:spTree>
    <p:extLst>
      <p:ext uri="{BB962C8B-B14F-4D97-AF65-F5344CB8AC3E}">
        <p14:creationId xmlns:p14="http://schemas.microsoft.com/office/powerpoint/2010/main" val="2260121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7EC7-F964-3F7A-1109-68A1D766143E}"/>
              </a:ext>
            </a:extLst>
          </p:cNvPr>
          <p:cNvSpPr>
            <a:spLocks noGrp="1"/>
          </p:cNvSpPr>
          <p:nvPr>
            <p:ph type="title"/>
          </p:nvPr>
        </p:nvSpPr>
        <p:spPr/>
        <p:txBody>
          <a:bodyPr/>
          <a:lstStyle/>
          <a:p>
            <a:r>
              <a:rPr lang="en-US" dirty="0"/>
              <a:t>Indexing</a:t>
            </a:r>
          </a:p>
        </p:txBody>
      </p:sp>
      <p:sp>
        <p:nvSpPr>
          <p:cNvPr id="4" name="TextBox 3">
            <a:extLst>
              <a:ext uri="{FF2B5EF4-FFF2-40B4-BE49-F238E27FC236}">
                <a16:creationId xmlns:a16="http://schemas.microsoft.com/office/drawing/2014/main" id="{097FA5AC-1638-7387-7841-3AD314EE7372}"/>
              </a:ext>
            </a:extLst>
          </p:cNvPr>
          <p:cNvSpPr txBox="1"/>
          <p:nvPr/>
        </p:nvSpPr>
        <p:spPr>
          <a:xfrm>
            <a:off x="1005840" y="3630615"/>
            <a:ext cx="4572000" cy="452688"/>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CREATE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INDEX</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idx_users_email</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customer (email);</a:t>
            </a:r>
          </a:p>
        </p:txBody>
      </p:sp>
      <p:sp>
        <p:nvSpPr>
          <p:cNvPr id="5" name="TextBox 4">
            <a:extLst>
              <a:ext uri="{FF2B5EF4-FFF2-40B4-BE49-F238E27FC236}">
                <a16:creationId xmlns:a16="http://schemas.microsoft.com/office/drawing/2014/main" id="{2470A9DC-0EBC-30D9-79EC-7B75D3E4C960}"/>
              </a:ext>
            </a:extLst>
          </p:cNvPr>
          <p:cNvSpPr txBox="1"/>
          <p:nvPr/>
        </p:nvSpPr>
        <p:spPr>
          <a:xfrm>
            <a:off x="1078985" y="3041950"/>
            <a:ext cx="6535764" cy="523220"/>
          </a:xfrm>
          <a:prstGeom prst="rect">
            <a:avLst/>
          </a:prstGeom>
          <a:noFill/>
        </p:spPr>
        <p:txBody>
          <a:bodyPr wrap="none" rtlCol="0">
            <a:spAutoFit/>
          </a:bodyPr>
          <a:lstStyle/>
          <a:p>
            <a:r>
              <a:rPr lang="en-US" dirty="0">
                <a:solidFill>
                  <a:schemeClr val="bg1"/>
                </a:solidFill>
              </a:rPr>
              <a:t>B-Tree Index (the default):</a:t>
            </a:r>
          </a:p>
          <a:p>
            <a:r>
              <a:rPr lang="en-US" dirty="0">
                <a:solidFill>
                  <a:schemeClr val="bg1"/>
                </a:solidFill>
              </a:rPr>
              <a:t>Any operation that uses: =, &lt;, &lt;=, &gt;, &gt;=, BETWEEN, ORDER BY, LIKE ‘prefix%’</a:t>
            </a:r>
          </a:p>
        </p:txBody>
      </p:sp>
      <p:sp>
        <p:nvSpPr>
          <p:cNvPr id="6" name="TextBox 5">
            <a:extLst>
              <a:ext uri="{FF2B5EF4-FFF2-40B4-BE49-F238E27FC236}">
                <a16:creationId xmlns:a16="http://schemas.microsoft.com/office/drawing/2014/main" id="{19C41B03-236D-97C1-BD09-DE41B4B3DBC0}"/>
              </a:ext>
            </a:extLst>
          </p:cNvPr>
          <p:cNvSpPr txBox="1"/>
          <p:nvPr/>
        </p:nvSpPr>
        <p:spPr>
          <a:xfrm>
            <a:off x="1371917" y="932000"/>
            <a:ext cx="6642998" cy="1169551"/>
          </a:xfrm>
          <a:prstGeom prst="rect">
            <a:avLst/>
          </a:prstGeom>
          <a:noFill/>
        </p:spPr>
        <p:txBody>
          <a:bodyPr wrap="square" rtlCol="0">
            <a:spAutoFit/>
          </a:bodyPr>
          <a:lstStyle/>
          <a:p>
            <a:r>
              <a:rPr lang="en-US" dirty="0">
                <a:solidFill>
                  <a:schemeClr val="bg1"/>
                </a:solidFill>
              </a:rPr>
              <a:t>Indexing makes queries more performant. This is a practice in optimization.</a:t>
            </a:r>
          </a:p>
          <a:p>
            <a:endParaRPr lang="en-US" dirty="0">
              <a:solidFill>
                <a:schemeClr val="bg1"/>
              </a:solidFill>
            </a:endParaRPr>
          </a:p>
          <a:p>
            <a:r>
              <a:rPr lang="en-US" dirty="0">
                <a:solidFill>
                  <a:schemeClr val="bg1"/>
                </a:solidFill>
              </a:rPr>
              <a:t>Different underlying data structures will form depending on the index we use. You don’t need to concern yourself with these internal workings. Just know the different types of indexes and where they are best applied. </a:t>
            </a:r>
          </a:p>
        </p:txBody>
      </p:sp>
    </p:spTree>
    <p:extLst>
      <p:ext uri="{BB962C8B-B14F-4D97-AF65-F5344CB8AC3E}">
        <p14:creationId xmlns:p14="http://schemas.microsoft.com/office/powerpoint/2010/main" val="13854035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A606-2301-1DD8-F10B-D61A5A7DBBC9}"/>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4098430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623D5B-D2A0-FAE9-1C6A-F472DDF18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1C1D5-8456-51BF-4848-14A242750A45}"/>
              </a:ext>
            </a:extLst>
          </p:cNvPr>
          <p:cNvSpPr>
            <a:spLocks noGrp="1"/>
          </p:cNvSpPr>
          <p:nvPr>
            <p:ph type="title"/>
          </p:nvPr>
        </p:nvSpPr>
        <p:spPr>
          <a:xfrm>
            <a:off x="713224" y="212158"/>
            <a:ext cx="7736700" cy="572700"/>
          </a:xfrm>
        </p:spPr>
        <p:txBody>
          <a:bodyPr/>
          <a:lstStyle/>
          <a:p>
            <a:r>
              <a:rPr lang="en-US" dirty="0"/>
              <a:t>EF setup with SQL Server</a:t>
            </a:r>
          </a:p>
        </p:txBody>
      </p:sp>
      <p:cxnSp>
        <p:nvCxnSpPr>
          <p:cNvPr id="5" name="Straight Arrow Connector 4">
            <a:extLst>
              <a:ext uri="{FF2B5EF4-FFF2-40B4-BE49-F238E27FC236}">
                <a16:creationId xmlns:a16="http://schemas.microsoft.com/office/drawing/2014/main" id="{11C1E321-C254-6511-89E6-0F49AF65DAEF}"/>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660EA09-E79A-FBAA-15D5-2D8009569530}"/>
              </a:ext>
            </a:extLst>
          </p:cNvPr>
          <p:cNvPicPr>
            <a:picLocks noChangeAspect="1"/>
          </p:cNvPicPr>
          <p:nvPr/>
        </p:nvPicPr>
        <p:blipFill>
          <a:blip r:embed="rId3"/>
          <a:stretch>
            <a:fillRect/>
          </a:stretch>
        </p:blipFill>
        <p:spPr>
          <a:xfrm>
            <a:off x="-393897" y="769491"/>
            <a:ext cx="7343335" cy="675169"/>
          </a:xfrm>
          <a:prstGeom prst="rect">
            <a:avLst/>
          </a:prstGeom>
        </p:spPr>
      </p:pic>
      <p:sp>
        <p:nvSpPr>
          <p:cNvPr id="11" name="TextBox 10">
            <a:extLst>
              <a:ext uri="{FF2B5EF4-FFF2-40B4-BE49-F238E27FC236}">
                <a16:creationId xmlns:a16="http://schemas.microsoft.com/office/drawing/2014/main" id="{E685109E-D47D-FBC3-6555-1060E203E6EA}"/>
              </a:ext>
            </a:extLst>
          </p:cNvPr>
          <p:cNvSpPr txBox="1"/>
          <p:nvPr/>
        </p:nvSpPr>
        <p:spPr>
          <a:xfrm>
            <a:off x="2004482" y="1420932"/>
            <a:ext cx="6400800" cy="523220"/>
          </a:xfrm>
          <a:prstGeom prst="rect">
            <a:avLst/>
          </a:prstGeom>
          <a:noFill/>
        </p:spPr>
        <p:txBody>
          <a:bodyPr wrap="square">
            <a:spAutoFit/>
          </a:bodyPr>
          <a:lstStyle/>
          <a:p>
            <a:r>
              <a:rPr lang="nn-NO" dirty="0"/>
              <a:t>In persistane/repo project</a:t>
            </a:r>
            <a:br>
              <a:rPr lang="nn-NO" dirty="0"/>
            </a:br>
            <a:r>
              <a:rPr lang="nn-NO" dirty="0"/>
              <a:t>dotnet add package Microsoft.EntityFrameworkCore.SqlServer --version 9.0.4</a:t>
            </a:r>
            <a:endParaRPr lang="en-US" dirty="0"/>
          </a:p>
        </p:txBody>
      </p:sp>
      <p:sp>
        <p:nvSpPr>
          <p:cNvPr id="13" name="TextBox 12">
            <a:extLst>
              <a:ext uri="{FF2B5EF4-FFF2-40B4-BE49-F238E27FC236}">
                <a16:creationId xmlns:a16="http://schemas.microsoft.com/office/drawing/2014/main" id="{471833B8-6C8C-9B32-A565-CDCCC5CFF788}"/>
              </a:ext>
            </a:extLst>
          </p:cNvPr>
          <p:cNvSpPr txBox="1"/>
          <p:nvPr/>
        </p:nvSpPr>
        <p:spPr>
          <a:xfrm>
            <a:off x="1847942" y="1855641"/>
            <a:ext cx="4572000" cy="954107"/>
          </a:xfrm>
          <a:prstGeom prst="rect">
            <a:avLst/>
          </a:prstGeom>
          <a:noFill/>
        </p:spPr>
        <p:txBody>
          <a:bodyPr wrap="square">
            <a:spAutoFit/>
          </a:bodyPr>
          <a:lstStyle/>
          <a:p>
            <a:r>
              <a:rPr lang="en-US" b="0" i="0" dirty="0">
                <a:solidFill>
                  <a:srgbClr val="FFFFFF"/>
                </a:solidFill>
                <a:effectLst/>
                <a:latin typeface="Cascadia Mono" panose="020B0609020000020004" pitchFamily="49" charset="0"/>
              </a:rPr>
              <a:t>In API project</a:t>
            </a:r>
            <a:br>
              <a:rPr lang="en-US" b="0" i="0" dirty="0">
                <a:solidFill>
                  <a:srgbClr val="FFFFFF"/>
                </a:solidFill>
                <a:effectLst/>
                <a:latin typeface="Cascadia Mono" panose="020B0609020000020004" pitchFamily="49" charset="0"/>
              </a:rPr>
            </a:br>
            <a:r>
              <a:rPr lang="en-US" b="0" i="0" dirty="0">
                <a:solidFill>
                  <a:srgbClr val="FFFFFF"/>
                </a:solidFill>
                <a:effectLst/>
                <a:latin typeface="Cascadia Mono" panose="020B0609020000020004" pitchFamily="49" charset="0"/>
              </a:rPr>
              <a:t>dotnet add package </a:t>
            </a:r>
            <a:r>
              <a:rPr lang="en-US" b="0" i="0" dirty="0" err="1">
                <a:solidFill>
                  <a:srgbClr val="FFFFFF"/>
                </a:solidFill>
                <a:effectLst/>
                <a:latin typeface="Cascadia Mono" panose="020B0609020000020004" pitchFamily="49" charset="0"/>
              </a:rPr>
              <a:t>Microsoft.EntityFrameworkCore.Design</a:t>
            </a:r>
            <a:br>
              <a:rPr lang="en-US" dirty="0"/>
            </a:br>
            <a:endParaRPr lang="en-US" dirty="0"/>
          </a:p>
        </p:txBody>
      </p:sp>
      <p:sp>
        <p:nvSpPr>
          <p:cNvPr id="20" name="TextBox 19">
            <a:extLst>
              <a:ext uri="{FF2B5EF4-FFF2-40B4-BE49-F238E27FC236}">
                <a16:creationId xmlns:a16="http://schemas.microsoft.com/office/drawing/2014/main" id="{83AC8945-5C9F-09D6-5E29-8DE0F2D4C373}"/>
              </a:ext>
            </a:extLst>
          </p:cNvPr>
          <p:cNvSpPr txBox="1"/>
          <p:nvPr/>
        </p:nvSpPr>
        <p:spPr>
          <a:xfrm>
            <a:off x="248722" y="1993439"/>
            <a:ext cx="1441938" cy="2031325"/>
          </a:xfrm>
          <a:prstGeom prst="rect">
            <a:avLst/>
          </a:prstGeom>
          <a:noFill/>
        </p:spPr>
        <p:txBody>
          <a:bodyPr wrap="square" rtlCol="0">
            <a:spAutoFit/>
          </a:bodyPr>
          <a:lstStyle/>
          <a:p>
            <a:r>
              <a:rPr lang="en-US" dirty="0"/>
              <a:t>Setup models and </a:t>
            </a:r>
            <a:r>
              <a:rPr lang="en-US" dirty="0" err="1"/>
              <a:t>db</a:t>
            </a:r>
            <a:r>
              <a:rPr lang="en-US" dirty="0"/>
              <a:t> contexts before running migration commands. Also add fluent </a:t>
            </a:r>
            <a:r>
              <a:rPr lang="en-US" dirty="0" err="1"/>
              <a:t>api</a:t>
            </a:r>
            <a:r>
              <a:rPr lang="en-US" dirty="0"/>
              <a:t> vs data annotations VVV</a:t>
            </a:r>
          </a:p>
        </p:txBody>
      </p:sp>
      <p:pic>
        <p:nvPicPr>
          <p:cNvPr id="6" name="Picture 5">
            <a:extLst>
              <a:ext uri="{FF2B5EF4-FFF2-40B4-BE49-F238E27FC236}">
                <a16:creationId xmlns:a16="http://schemas.microsoft.com/office/drawing/2014/main" id="{E1813C58-8910-E3E6-CC95-5471A14EB7E4}"/>
              </a:ext>
            </a:extLst>
          </p:cNvPr>
          <p:cNvPicPr>
            <a:picLocks noChangeAspect="1"/>
          </p:cNvPicPr>
          <p:nvPr/>
        </p:nvPicPr>
        <p:blipFill>
          <a:blip r:embed="rId4"/>
          <a:stretch>
            <a:fillRect/>
          </a:stretch>
        </p:blipFill>
        <p:spPr>
          <a:xfrm>
            <a:off x="91440" y="3962647"/>
            <a:ext cx="3639512" cy="1099562"/>
          </a:xfrm>
          <a:prstGeom prst="rect">
            <a:avLst/>
          </a:prstGeom>
        </p:spPr>
      </p:pic>
      <p:pic>
        <p:nvPicPr>
          <p:cNvPr id="8" name="Picture 7">
            <a:extLst>
              <a:ext uri="{FF2B5EF4-FFF2-40B4-BE49-F238E27FC236}">
                <a16:creationId xmlns:a16="http://schemas.microsoft.com/office/drawing/2014/main" id="{687F193D-FA6B-59A4-F9A1-714B4CA9C6AF}"/>
              </a:ext>
            </a:extLst>
          </p:cNvPr>
          <p:cNvPicPr>
            <a:picLocks noChangeAspect="1"/>
          </p:cNvPicPr>
          <p:nvPr/>
        </p:nvPicPr>
        <p:blipFill>
          <a:blip r:embed="rId5"/>
          <a:stretch>
            <a:fillRect/>
          </a:stretch>
        </p:blipFill>
        <p:spPr>
          <a:xfrm>
            <a:off x="3785459" y="4451991"/>
            <a:ext cx="5913050" cy="626637"/>
          </a:xfrm>
          <a:prstGeom prst="rect">
            <a:avLst/>
          </a:prstGeom>
        </p:spPr>
      </p:pic>
      <p:pic>
        <p:nvPicPr>
          <p:cNvPr id="10" name="Picture 9">
            <a:extLst>
              <a:ext uri="{FF2B5EF4-FFF2-40B4-BE49-F238E27FC236}">
                <a16:creationId xmlns:a16="http://schemas.microsoft.com/office/drawing/2014/main" id="{02259DE3-E4CB-609F-DFCA-79164C3FB580}"/>
              </a:ext>
            </a:extLst>
          </p:cNvPr>
          <p:cNvPicPr>
            <a:picLocks noChangeAspect="1"/>
          </p:cNvPicPr>
          <p:nvPr/>
        </p:nvPicPr>
        <p:blipFill>
          <a:blip r:embed="rId6"/>
          <a:stretch>
            <a:fillRect/>
          </a:stretch>
        </p:blipFill>
        <p:spPr>
          <a:xfrm>
            <a:off x="1911196" y="2557357"/>
            <a:ext cx="6281225" cy="1232106"/>
          </a:xfrm>
          <a:prstGeom prst="rect">
            <a:avLst/>
          </a:prstGeom>
        </p:spPr>
      </p:pic>
      <p:pic>
        <p:nvPicPr>
          <p:cNvPr id="14" name="Picture 13">
            <a:extLst>
              <a:ext uri="{FF2B5EF4-FFF2-40B4-BE49-F238E27FC236}">
                <a16:creationId xmlns:a16="http://schemas.microsoft.com/office/drawing/2014/main" id="{E1D54B5E-DACA-D3D4-3C83-00752A404A1E}"/>
              </a:ext>
            </a:extLst>
          </p:cNvPr>
          <p:cNvPicPr>
            <a:picLocks noChangeAspect="1"/>
          </p:cNvPicPr>
          <p:nvPr/>
        </p:nvPicPr>
        <p:blipFill>
          <a:blip r:embed="rId7"/>
          <a:stretch>
            <a:fillRect/>
          </a:stretch>
        </p:blipFill>
        <p:spPr>
          <a:xfrm>
            <a:off x="3785459" y="3893477"/>
            <a:ext cx="7574478" cy="504967"/>
          </a:xfrm>
          <a:prstGeom prst="rect">
            <a:avLst/>
          </a:prstGeom>
        </p:spPr>
      </p:pic>
    </p:spTree>
    <p:extLst>
      <p:ext uri="{BB962C8B-B14F-4D97-AF65-F5344CB8AC3E}">
        <p14:creationId xmlns:p14="http://schemas.microsoft.com/office/powerpoint/2010/main" val="3795368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970FFD8-53CE-B277-3F30-1909A5EDE8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4D2484-3789-2529-F8BB-887EBE2B674E}"/>
              </a:ext>
            </a:extLst>
          </p:cNvPr>
          <p:cNvSpPr>
            <a:spLocks noGrp="1"/>
          </p:cNvSpPr>
          <p:nvPr>
            <p:ph type="title"/>
          </p:nvPr>
        </p:nvSpPr>
        <p:spPr>
          <a:xfrm>
            <a:off x="713224" y="212158"/>
            <a:ext cx="7736700" cy="572700"/>
          </a:xfrm>
        </p:spPr>
        <p:txBody>
          <a:bodyPr/>
          <a:lstStyle/>
          <a:p>
            <a:r>
              <a:rPr lang="en-US" dirty="0"/>
              <a:t>EF setup with SQL Server</a:t>
            </a:r>
          </a:p>
        </p:txBody>
      </p:sp>
      <p:cxnSp>
        <p:nvCxnSpPr>
          <p:cNvPr id="5" name="Straight Arrow Connector 4">
            <a:extLst>
              <a:ext uri="{FF2B5EF4-FFF2-40B4-BE49-F238E27FC236}">
                <a16:creationId xmlns:a16="http://schemas.microsoft.com/office/drawing/2014/main" id="{6B333189-DBF5-0A80-971A-01EA53963C61}"/>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AEF6574-B718-FA5B-DC10-1FDD31C33B16}"/>
              </a:ext>
            </a:extLst>
          </p:cNvPr>
          <p:cNvPicPr>
            <a:picLocks noChangeAspect="1"/>
          </p:cNvPicPr>
          <p:nvPr/>
        </p:nvPicPr>
        <p:blipFill>
          <a:blip r:embed="rId3"/>
          <a:stretch>
            <a:fillRect/>
          </a:stretch>
        </p:blipFill>
        <p:spPr>
          <a:xfrm>
            <a:off x="482600" y="1871178"/>
            <a:ext cx="7537450" cy="338357"/>
          </a:xfrm>
          <a:prstGeom prst="rect">
            <a:avLst/>
          </a:prstGeom>
        </p:spPr>
      </p:pic>
      <p:pic>
        <p:nvPicPr>
          <p:cNvPr id="16" name="Picture 15">
            <a:extLst>
              <a:ext uri="{FF2B5EF4-FFF2-40B4-BE49-F238E27FC236}">
                <a16:creationId xmlns:a16="http://schemas.microsoft.com/office/drawing/2014/main" id="{2C1C03EC-DE36-E486-1368-49C8EA1ABEA9}"/>
              </a:ext>
            </a:extLst>
          </p:cNvPr>
          <p:cNvPicPr>
            <a:picLocks noChangeAspect="1"/>
          </p:cNvPicPr>
          <p:nvPr/>
        </p:nvPicPr>
        <p:blipFill>
          <a:blip r:embed="rId4"/>
          <a:stretch>
            <a:fillRect/>
          </a:stretch>
        </p:blipFill>
        <p:spPr>
          <a:xfrm>
            <a:off x="260350" y="1229141"/>
            <a:ext cx="7981950" cy="369674"/>
          </a:xfrm>
          <a:prstGeom prst="rect">
            <a:avLst/>
          </a:prstGeom>
        </p:spPr>
      </p:pic>
      <p:pic>
        <p:nvPicPr>
          <p:cNvPr id="18" name="Picture 17">
            <a:extLst>
              <a:ext uri="{FF2B5EF4-FFF2-40B4-BE49-F238E27FC236}">
                <a16:creationId xmlns:a16="http://schemas.microsoft.com/office/drawing/2014/main" id="{6AEC20DF-710F-5F6B-CE07-50049A98BB84}"/>
              </a:ext>
            </a:extLst>
          </p:cNvPr>
          <p:cNvPicPr>
            <a:picLocks noChangeAspect="1"/>
          </p:cNvPicPr>
          <p:nvPr/>
        </p:nvPicPr>
        <p:blipFill>
          <a:blip r:embed="rId5"/>
          <a:stretch>
            <a:fillRect/>
          </a:stretch>
        </p:blipFill>
        <p:spPr>
          <a:xfrm>
            <a:off x="81162" y="2403177"/>
            <a:ext cx="2896004" cy="457264"/>
          </a:xfrm>
          <a:prstGeom prst="rect">
            <a:avLst/>
          </a:prstGeom>
        </p:spPr>
      </p:pic>
    </p:spTree>
    <p:extLst>
      <p:ext uri="{BB962C8B-B14F-4D97-AF65-F5344CB8AC3E}">
        <p14:creationId xmlns:p14="http://schemas.microsoft.com/office/powerpoint/2010/main" val="73265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60CFE8-3BB5-83A5-6EE0-C19F8234B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65A69-C8CF-A2AD-1335-39A19E2EE956}"/>
              </a:ext>
            </a:extLst>
          </p:cNvPr>
          <p:cNvSpPr>
            <a:spLocks noGrp="1"/>
          </p:cNvSpPr>
          <p:nvPr>
            <p:ph type="title"/>
          </p:nvPr>
        </p:nvSpPr>
        <p:spPr>
          <a:xfrm>
            <a:off x="713224" y="212158"/>
            <a:ext cx="7736700" cy="572700"/>
          </a:xfrm>
        </p:spPr>
        <p:txBody>
          <a:bodyPr/>
          <a:lstStyle/>
          <a:p>
            <a:r>
              <a:rPr lang="en-US" dirty="0"/>
              <a:t>SQL Misc</a:t>
            </a:r>
          </a:p>
        </p:txBody>
      </p:sp>
      <p:cxnSp>
        <p:nvCxnSpPr>
          <p:cNvPr id="5" name="Straight Arrow Connector 4">
            <a:extLst>
              <a:ext uri="{FF2B5EF4-FFF2-40B4-BE49-F238E27FC236}">
                <a16:creationId xmlns:a16="http://schemas.microsoft.com/office/drawing/2014/main" id="{A823A4CF-6BB6-9653-6A10-2384AC51ED1D}"/>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A1EC7D-1BC4-1DE1-72A3-647443BFAE9A}"/>
              </a:ext>
            </a:extLst>
          </p:cNvPr>
          <p:cNvPicPr>
            <a:picLocks noChangeAspect="1"/>
          </p:cNvPicPr>
          <p:nvPr/>
        </p:nvPicPr>
        <p:blipFill>
          <a:blip r:embed="rId3"/>
          <a:stretch>
            <a:fillRect/>
          </a:stretch>
        </p:blipFill>
        <p:spPr>
          <a:xfrm>
            <a:off x="269564" y="1153154"/>
            <a:ext cx="4489956" cy="1646317"/>
          </a:xfrm>
          <a:prstGeom prst="rect">
            <a:avLst/>
          </a:prstGeom>
        </p:spPr>
      </p:pic>
      <p:pic>
        <p:nvPicPr>
          <p:cNvPr id="8" name="Picture 7">
            <a:extLst>
              <a:ext uri="{FF2B5EF4-FFF2-40B4-BE49-F238E27FC236}">
                <a16:creationId xmlns:a16="http://schemas.microsoft.com/office/drawing/2014/main" id="{F371D506-4C5E-D69B-F851-97D14E13FE46}"/>
              </a:ext>
            </a:extLst>
          </p:cNvPr>
          <p:cNvPicPr>
            <a:picLocks noChangeAspect="1"/>
          </p:cNvPicPr>
          <p:nvPr/>
        </p:nvPicPr>
        <p:blipFill>
          <a:blip r:embed="rId4"/>
          <a:stretch>
            <a:fillRect/>
          </a:stretch>
        </p:blipFill>
        <p:spPr>
          <a:xfrm>
            <a:off x="269564" y="2943898"/>
            <a:ext cx="3629532" cy="447737"/>
          </a:xfrm>
          <a:prstGeom prst="rect">
            <a:avLst/>
          </a:prstGeom>
        </p:spPr>
      </p:pic>
      <p:pic>
        <p:nvPicPr>
          <p:cNvPr id="4" name="Picture 3">
            <a:extLst>
              <a:ext uri="{FF2B5EF4-FFF2-40B4-BE49-F238E27FC236}">
                <a16:creationId xmlns:a16="http://schemas.microsoft.com/office/drawing/2014/main" id="{A05FB496-E6FF-0260-199F-0C9C0499E82C}"/>
              </a:ext>
            </a:extLst>
          </p:cNvPr>
          <p:cNvPicPr>
            <a:picLocks noChangeAspect="1"/>
          </p:cNvPicPr>
          <p:nvPr/>
        </p:nvPicPr>
        <p:blipFill>
          <a:blip r:embed="rId5"/>
          <a:stretch>
            <a:fillRect/>
          </a:stretch>
        </p:blipFill>
        <p:spPr>
          <a:xfrm>
            <a:off x="5401793" y="1323290"/>
            <a:ext cx="3357199" cy="1202035"/>
          </a:xfrm>
          <a:prstGeom prst="rect">
            <a:avLst/>
          </a:prstGeom>
        </p:spPr>
      </p:pic>
      <p:pic>
        <p:nvPicPr>
          <p:cNvPr id="9" name="Picture 8">
            <a:extLst>
              <a:ext uri="{FF2B5EF4-FFF2-40B4-BE49-F238E27FC236}">
                <a16:creationId xmlns:a16="http://schemas.microsoft.com/office/drawing/2014/main" id="{77347DCA-D92F-742D-AB59-D8DAE60F2E5B}"/>
              </a:ext>
            </a:extLst>
          </p:cNvPr>
          <p:cNvPicPr>
            <a:picLocks noChangeAspect="1"/>
          </p:cNvPicPr>
          <p:nvPr/>
        </p:nvPicPr>
        <p:blipFill>
          <a:blip r:embed="rId6"/>
          <a:stretch>
            <a:fillRect/>
          </a:stretch>
        </p:blipFill>
        <p:spPr>
          <a:xfrm>
            <a:off x="5225799" y="2722273"/>
            <a:ext cx="3902522" cy="1840812"/>
          </a:xfrm>
          <a:prstGeom prst="rect">
            <a:avLst/>
          </a:prstGeom>
        </p:spPr>
      </p:pic>
      <p:sp>
        <p:nvSpPr>
          <p:cNvPr id="10" name="TextBox 9">
            <a:extLst>
              <a:ext uri="{FF2B5EF4-FFF2-40B4-BE49-F238E27FC236}">
                <a16:creationId xmlns:a16="http://schemas.microsoft.com/office/drawing/2014/main" id="{7A0432C6-BFFE-CDDE-5DC8-ED6175F73425}"/>
              </a:ext>
            </a:extLst>
          </p:cNvPr>
          <p:cNvSpPr txBox="1"/>
          <p:nvPr/>
        </p:nvSpPr>
        <p:spPr>
          <a:xfrm>
            <a:off x="569343" y="3648974"/>
            <a:ext cx="2642070" cy="523220"/>
          </a:xfrm>
          <a:prstGeom prst="rect">
            <a:avLst/>
          </a:prstGeom>
          <a:noFill/>
        </p:spPr>
        <p:txBody>
          <a:bodyPr wrap="none" rtlCol="0">
            <a:spAutoFit/>
          </a:bodyPr>
          <a:lstStyle/>
          <a:p>
            <a:r>
              <a:rPr lang="en-US" dirty="0"/>
              <a:t>Both of these can use CRUD</a:t>
            </a:r>
          </a:p>
          <a:p>
            <a:r>
              <a:rPr lang="en-US" dirty="0"/>
              <a:t>Procedures can take in a value</a:t>
            </a:r>
          </a:p>
        </p:txBody>
      </p:sp>
    </p:spTree>
    <p:extLst>
      <p:ext uri="{BB962C8B-B14F-4D97-AF65-F5344CB8AC3E}">
        <p14:creationId xmlns:p14="http://schemas.microsoft.com/office/powerpoint/2010/main" val="3864218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DFAE8E0-F10C-8493-9130-23B794E13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C221AB-373E-1948-7442-B342FC9CA088}"/>
              </a:ext>
            </a:extLst>
          </p:cNvPr>
          <p:cNvSpPr>
            <a:spLocks noGrp="1"/>
          </p:cNvSpPr>
          <p:nvPr>
            <p:ph type="title"/>
          </p:nvPr>
        </p:nvSpPr>
        <p:spPr>
          <a:xfrm>
            <a:off x="713224" y="212158"/>
            <a:ext cx="7736700" cy="572700"/>
          </a:xfrm>
        </p:spPr>
        <p:txBody>
          <a:bodyPr/>
          <a:lstStyle/>
          <a:p>
            <a:r>
              <a:rPr lang="en-US" dirty="0"/>
              <a:t>SQL Misc</a:t>
            </a:r>
          </a:p>
        </p:txBody>
      </p:sp>
      <p:cxnSp>
        <p:nvCxnSpPr>
          <p:cNvPr id="5" name="Straight Arrow Connector 4">
            <a:extLst>
              <a:ext uri="{FF2B5EF4-FFF2-40B4-BE49-F238E27FC236}">
                <a16:creationId xmlns:a16="http://schemas.microsoft.com/office/drawing/2014/main" id="{D14AFD78-BDA0-EDDE-A6B6-090A52E152D7}"/>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A1072D1-B813-5C85-CB58-4CBAA0D5B04F}"/>
              </a:ext>
            </a:extLst>
          </p:cNvPr>
          <p:cNvPicPr>
            <a:picLocks noChangeAspect="1"/>
          </p:cNvPicPr>
          <p:nvPr/>
        </p:nvPicPr>
        <p:blipFill>
          <a:blip r:embed="rId3"/>
          <a:stretch>
            <a:fillRect/>
          </a:stretch>
        </p:blipFill>
        <p:spPr>
          <a:xfrm>
            <a:off x="337021" y="1413978"/>
            <a:ext cx="3805915" cy="3352360"/>
          </a:xfrm>
          <a:prstGeom prst="rect">
            <a:avLst/>
          </a:prstGeom>
        </p:spPr>
      </p:pic>
      <p:pic>
        <p:nvPicPr>
          <p:cNvPr id="11" name="Picture 10">
            <a:extLst>
              <a:ext uri="{FF2B5EF4-FFF2-40B4-BE49-F238E27FC236}">
                <a16:creationId xmlns:a16="http://schemas.microsoft.com/office/drawing/2014/main" id="{FDE13687-8897-CE2A-90BF-61A64E067B64}"/>
              </a:ext>
            </a:extLst>
          </p:cNvPr>
          <p:cNvPicPr>
            <a:picLocks noChangeAspect="1"/>
          </p:cNvPicPr>
          <p:nvPr/>
        </p:nvPicPr>
        <p:blipFill>
          <a:blip r:embed="rId4"/>
          <a:stretch>
            <a:fillRect/>
          </a:stretch>
        </p:blipFill>
        <p:spPr>
          <a:xfrm>
            <a:off x="4804118" y="1413978"/>
            <a:ext cx="4102784" cy="2547196"/>
          </a:xfrm>
          <a:prstGeom prst="rect">
            <a:avLst/>
          </a:prstGeom>
        </p:spPr>
      </p:pic>
      <p:sp>
        <p:nvSpPr>
          <p:cNvPr id="12" name="TextBox 11">
            <a:extLst>
              <a:ext uri="{FF2B5EF4-FFF2-40B4-BE49-F238E27FC236}">
                <a16:creationId xmlns:a16="http://schemas.microsoft.com/office/drawing/2014/main" id="{58891188-C717-BDD4-1855-14EE716DE365}"/>
              </a:ext>
            </a:extLst>
          </p:cNvPr>
          <p:cNvSpPr txBox="1"/>
          <p:nvPr/>
        </p:nvSpPr>
        <p:spPr>
          <a:xfrm>
            <a:off x="1127660" y="824306"/>
            <a:ext cx="5727850" cy="307777"/>
          </a:xfrm>
          <a:prstGeom prst="rect">
            <a:avLst/>
          </a:prstGeom>
          <a:noFill/>
        </p:spPr>
        <p:txBody>
          <a:bodyPr wrap="none" rtlCol="0">
            <a:spAutoFit/>
          </a:bodyPr>
          <a:lstStyle/>
          <a:p>
            <a:r>
              <a:rPr lang="en-US" dirty="0"/>
              <a:t>Scalar functions – returns </a:t>
            </a:r>
            <a:r>
              <a:rPr lang="en-US" dirty="0" err="1"/>
              <a:t>singlular</a:t>
            </a:r>
            <a:r>
              <a:rPr lang="en-US" dirty="0"/>
              <a:t> value; can’t CRUD; can be nested  </a:t>
            </a:r>
          </a:p>
        </p:txBody>
      </p:sp>
    </p:spTree>
    <p:extLst>
      <p:ext uri="{BB962C8B-B14F-4D97-AF65-F5344CB8AC3E}">
        <p14:creationId xmlns:p14="http://schemas.microsoft.com/office/powerpoint/2010/main" val="3737471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B4BE5F-90D9-B6C8-7F61-4974B7119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323E6-3594-8BA4-72D8-8C638229D833}"/>
              </a:ext>
            </a:extLst>
          </p:cNvPr>
          <p:cNvSpPr>
            <a:spLocks noGrp="1"/>
          </p:cNvSpPr>
          <p:nvPr>
            <p:ph type="title"/>
          </p:nvPr>
        </p:nvSpPr>
        <p:spPr>
          <a:xfrm>
            <a:off x="713224" y="212158"/>
            <a:ext cx="7736700" cy="572700"/>
          </a:xfrm>
        </p:spPr>
        <p:txBody>
          <a:bodyPr/>
          <a:lstStyle/>
          <a:p>
            <a:r>
              <a:rPr lang="en-US" dirty="0"/>
              <a:t>SQL Misc</a:t>
            </a:r>
          </a:p>
        </p:txBody>
      </p:sp>
      <p:cxnSp>
        <p:nvCxnSpPr>
          <p:cNvPr id="5" name="Straight Arrow Connector 4">
            <a:extLst>
              <a:ext uri="{FF2B5EF4-FFF2-40B4-BE49-F238E27FC236}">
                <a16:creationId xmlns:a16="http://schemas.microsoft.com/office/drawing/2014/main" id="{C5B6B1EA-67E7-F495-B9F9-154C4795BA8B}"/>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720FE40-70D2-BF8C-065B-50E26E571F29}"/>
              </a:ext>
            </a:extLst>
          </p:cNvPr>
          <p:cNvPicPr>
            <a:picLocks noChangeAspect="1"/>
          </p:cNvPicPr>
          <p:nvPr/>
        </p:nvPicPr>
        <p:blipFill>
          <a:blip r:embed="rId3"/>
          <a:stretch>
            <a:fillRect/>
          </a:stretch>
        </p:blipFill>
        <p:spPr>
          <a:xfrm>
            <a:off x="713224" y="1121141"/>
            <a:ext cx="3502763" cy="3508887"/>
          </a:xfrm>
          <a:prstGeom prst="rect">
            <a:avLst/>
          </a:prstGeom>
        </p:spPr>
      </p:pic>
      <p:sp>
        <p:nvSpPr>
          <p:cNvPr id="6" name="TextBox 5">
            <a:extLst>
              <a:ext uri="{FF2B5EF4-FFF2-40B4-BE49-F238E27FC236}">
                <a16:creationId xmlns:a16="http://schemas.microsoft.com/office/drawing/2014/main" id="{300556F8-7B64-D138-413E-E006C3E14804}"/>
              </a:ext>
            </a:extLst>
          </p:cNvPr>
          <p:cNvSpPr txBox="1"/>
          <p:nvPr/>
        </p:nvSpPr>
        <p:spPr>
          <a:xfrm>
            <a:off x="4856672" y="1630392"/>
            <a:ext cx="3830128" cy="523220"/>
          </a:xfrm>
          <a:prstGeom prst="rect">
            <a:avLst/>
          </a:prstGeom>
          <a:noFill/>
        </p:spPr>
        <p:txBody>
          <a:bodyPr wrap="square" rtlCol="0">
            <a:spAutoFit/>
          </a:bodyPr>
          <a:lstStyle/>
          <a:p>
            <a:r>
              <a:rPr lang="en-US" dirty="0"/>
              <a:t>Different than procedure in that it can’t take in a value and can’t execute CRUD operations </a:t>
            </a:r>
          </a:p>
        </p:txBody>
      </p:sp>
    </p:spTree>
    <p:extLst>
      <p:ext uri="{BB962C8B-B14F-4D97-AF65-F5344CB8AC3E}">
        <p14:creationId xmlns:p14="http://schemas.microsoft.com/office/powerpoint/2010/main" val="4176243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A89C84-E706-24CF-2475-F2E2ACFAD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E32C2-0255-5918-71A8-341322BF0ED3}"/>
              </a:ext>
            </a:extLst>
          </p:cNvPr>
          <p:cNvSpPr>
            <a:spLocks noGrp="1"/>
          </p:cNvSpPr>
          <p:nvPr>
            <p:ph type="title"/>
          </p:nvPr>
        </p:nvSpPr>
        <p:spPr>
          <a:xfrm>
            <a:off x="713224" y="212158"/>
            <a:ext cx="7736700" cy="572700"/>
          </a:xfrm>
        </p:spPr>
        <p:txBody>
          <a:bodyPr/>
          <a:lstStyle/>
          <a:p>
            <a:r>
              <a:rPr lang="en-US" dirty="0"/>
              <a:t>REST</a:t>
            </a:r>
          </a:p>
        </p:txBody>
      </p:sp>
      <p:cxnSp>
        <p:nvCxnSpPr>
          <p:cNvPr id="5" name="Straight Arrow Connector 4">
            <a:extLst>
              <a:ext uri="{FF2B5EF4-FFF2-40B4-BE49-F238E27FC236}">
                <a16:creationId xmlns:a16="http://schemas.microsoft.com/office/drawing/2014/main" id="{3BA6082D-0D42-0188-41A7-CB5C78E7F31E}"/>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319C11E-E850-AF61-FE0B-C11EE33C2A0D}"/>
              </a:ext>
            </a:extLst>
          </p:cNvPr>
          <p:cNvSpPr txBox="1"/>
          <p:nvPr/>
        </p:nvSpPr>
        <p:spPr>
          <a:xfrm>
            <a:off x="4856672" y="1630392"/>
            <a:ext cx="3830128" cy="523220"/>
          </a:xfrm>
          <a:prstGeom prst="rect">
            <a:avLst/>
          </a:prstGeom>
          <a:noFill/>
        </p:spPr>
        <p:txBody>
          <a:bodyPr wrap="square" rtlCol="0">
            <a:spAutoFit/>
          </a:bodyPr>
          <a:lstStyle/>
          <a:p>
            <a:r>
              <a:rPr lang="en-US" dirty="0"/>
              <a:t>Different than procedure in that it can’t take in a value and can’t execute CRUD operations </a:t>
            </a:r>
          </a:p>
        </p:txBody>
      </p:sp>
    </p:spTree>
    <p:extLst>
      <p:ext uri="{BB962C8B-B14F-4D97-AF65-F5344CB8AC3E}">
        <p14:creationId xmlns:p14="http://schemas.microsoft.com/office/powerpoint/2010/main" val="3618048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F0EBE-DFD6-F237-8C4B-450002CF12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FBD1C1-978C-2562-CF1F-86E849D172A7}"/>
              </a:ext>
            </a:extLst>
          </p:cNvPr>
          <p:cNvSpPr>
            <a:spLocks noGrp="1"/>
          </p:cNvSpPr>
          <p:nvPr>
            <p:ph type="title"/>
          </p:nvPr>
        </p:nvSpPr>
        <p:spPr/>
        <p:txBody>
          <a:bodyPr/>
          <a:lstStyle/>
          <a:p>
            <a:r>
              <a:rPr lang="en-US" dirty="0"/>
              <a:t>Database Setup for Development</a:t>
            </a:r>
          </a:p>
        </p:txBody>
      </p:sp>
      <p:sp>
        <p:nvSpPr>
          <p:cNvPr id="3" name="TextBox 2">
            <a:extLst>
              <a:ext uri="{FF2B5EF4-FFF2-40B4-BE49-F238E27FC236}">
                <a16:creationId xmlns:a16="http://schemas.microsoft.com/office/drawing/2014/main" id="{ABC5FCDB-CE52-8E18-A106-E1B75F448671}"/>
              </a:ext>
            </a:extLst>
          </p:cNvPr>
          <p:cNvSpPr txBox="1"/>
          <p:nvPr/>
        </p:nvSpPr>
        <p:spPr>
          <a:xfrm>
            <a:off x="446825" y="1042745"/>
            <a:ext cx="4881465" cy="1991379"/>
          </a:xfrm>
          <a:prstGeom prst="rect">
            <a:avLst/>
          </a:prstGeom>
          <a:noFill/>
        </p:spPr>
        <p:txBody>
          <a:bodyPr wrap="none" rtlCol="0">
            <a:spAutoFit/>
          </a:bodyPr>
          <a:lstStyle/>
          <a:p>
            <a:pPr>
              <a:lnSpc>
                <a:spcPct val="150000"/>
              </a:lnSpc>
            </a:pPr>
            <a:r>
              <a:rPr lang="en-US" dirty="0">
                <a:solidFill>
                  <a:schemeClr val="bg1"/>
                </a:solidFill>
              </a:rPr>
              <a:t>docker run –e “</a:t>
            </a:r>
            <a:r>
              <a:rPr lang="en-US" dirty="0" err="1">
                <a:solidFill>
                  <a:schemeClr val="bg1"/>
                </a:solidFill>
              </a:rPr>
              <a:t>Accept_EULA</a:t>
            </a:r>
            <a:r>
              <a:rPr lang="en-US" dirty="0">
                <a:solidFill>
                  <a:schemeClr val="bg1"/>
                </a:solidFill>
              </a:rPr>
              <a:t>=Y” </a:t>
            </a:r>
          </a:p>
          <a:p>
            <a:pPr>
              <a:lnSpc>
                <a:spcPct val="150000"/>
              </a:lnSpc>
            </a:pPr>
            <a:r>
              <a:rPr lang="en-US" dirty="0">
                <a:solidFill>
                  <a:schemeClr val="bg1"/>
                </a:solidFill>
              </a:rPr>
              <a:t>	–e “MSSQL_SA_PASSWORD=Password123!” </a:t>
            </a:r>
          </a:p>
          <a:p>
            <a:pPr>
              <a:lnSpc>
                <a:spcPct val="150000"/>
              </a:lnSpc>
            </a:pPr>
            <a:r>
              <a:rPr lang="en-US" dirty="0">
                <a:solidFill>
                  <a:schemeClr val="bg1"/>
                </a:solidFill>
              </a:rPr>
              <a:t>	–e “MSSQL_PID=Express”</a:t>
            </a:r>
          </a:p>
          <a:p>
            <a:pPr>
              <a:lnSpc>
                <a:spcPct val="150000"/>
              </a:lnSpc>
            </a:pPr>
            <a:r>
              <a:rPr lang="en-US" dirty="0">
                <a:solidFill>
                  <a:schemeClr val="bg1"/>
                </a:solidFill>
              </a:rPr>
              <a:t>	-p 1433:1433</a:t>
            </a:r>
          </a:p>
          <a:p>
            <a:pPr>
              <a:lnSpc>
                <a:spcPct val="150000"/>
              </a:lnSpc>
            </a:pPr>
            <a:r>
              <a:rPr lang="en-US" dirty="0">
                <a:solidFill>
                  <a:schemeClr val="bg1"/>
                </a:solidFill>
              </a:rPr>
              <a:t>	-d </a:t>
            </a:r>
          </a:p>
          <a:p>
            <a:pPr>
              <a:lnSpc>
                <a:spcPct val="150000"/>
              </a:lnSpc>
            </a:pPr>
            <a:r>
              <a:rPr lang="en-US" dirty="0">
                <a:solidFill>
                  <a:schemeClr val="bg1"/>
                </a:solidFill>
              </a:rPr>
              <a:t>	mcr.Microsoft.com/</a:t>
            </a:r>
            <a:r>
              <a:rPr lang="en-US" dirty="0" err="1">
                <a:solidFill>
                  <a:schemeClr val="bg1"/>
                </a:solidFill>
              </a:rPr>
              <a:t>mssql</a:t>
            </a:r>
            <a:r>
              <a:rPr lang="en-US" dirty="0">
                <a:solidFill>
                  <a:schemeClr val="bg1"/>
                </a:solidFill>
              </a:rPr>
              <a:t>/server:2022-latest</a:t>
            </a:r>
          </a:p>
        </p:txBody>
      </p:sp>
      <p:cxnSp>
        <p:nvCxnSpPr>
          <p:cNvPr id="5" name="Straight Arrow Connector 4">
            <a:extLst>
              <a:ext uri="{FF2B5EF4-FFF2-40B4-BE49-F238E27FC236}">
                <a16:creationId xmlns:a16="http://schemas.microsoft.com/office/drawing/2014/main" id="{3D492E14-3C94-5A41-244C-4E719099655E}"/>
              </a:ext>
            </a:extLst>
          </p:cNvPr>
          <p:cNvCxnSpPr/>
          <p:nvPr/>
        </p:nvCxnSpPr>
        <p:spPr>
          <a:xfrm>
            <a:off x="7070400" y="1447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Arrow: Right 5">
            <a:extLst>
              <a:ext uri="{FF2B5EF4-FFF2-40B4-BE49-F238E27FC236}">
                <a16:creationId xmlns:a16="http://schemas.microsoft.com/office/drawing/2014/main" id="{B776C738-53DE-9929-2465-D44F3A1CB989}"/>
              </a:ext>
            </a:extLst>
          </p:cNvPr>
          <p:cNvSpPr/>
          <p:nvPr/>
        </p:nvSpPr>
        <p:spPr>
          <a:xfrm flipH="1">
            <a:off x="5202836" y="1433977"/>
            <a:ext cx="403200" cy="2376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762477E-6F90-29FD-B04C-DAAC17DF5DD5}"/>
              </a:ext>
            </a:extLst>
          </p:cNvPr>
          <p:cNvSpPr/>
          <p:nvPr/>
        </p:nvSpPr>
        <p:spPr>
          <a:xfrm flipH="1">
            <a:off x="5124514" y="2095522"/>
            <a:ext cx="403200" cy="2376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5EB531A6-92C5-323C-D397-8773CA06EFE8}"/>
              </a:ext>
            </a:extLst>
          </p:cNvPr>
          <p:cNvSpPr/>
          <p:nvPr/>
        </p:nvSpPr>
        <p:spPr>
          <a:xfrm flipH="1">
            <a:off x="5124514" y="2389803"/>
            <a:ext cx="403200" cy="2376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D28C835-FF18-BA37-31E5-C38E920DD455}"/>
              </a:ext>
            </a:extLst>
          </p:cNvPr>
          <p:cNvSpPr txBox="1"/>
          <p:nvPr/>
        </p:nvSpPr>
        <p:spPr>
          <a:xfrm>
            <a:off x="5640889" y="1398888"/>
            <a:ext cx="2343911" cy="307777"/>
          </a:xfrm>
          <a:prstGeom prst="rect">
            <a:avLst/>
          </a:prstGeom>
          <a:noFill/>
        </p:spPr>
        <p:txBody>
          <a:bodyPr wrap="none" rtlCol="0">
            <a:spAutoFit/>
          </a:bodyPr>
          <a:lstStyle/>
          <a:p>
            <a:r>
              <a:rPr lang="en-US" dirty="0">
                <a:solidFill>
                  <a:schemeClr val="bg1"/>
                </a:solidFill>
              </a:rPr>
              <a:t>Sets environment variables</a:t>
            </a:r>
          </a:p>
        </p:txBody>
      </p:sp>
      <p:sp>
        <p:nvSpPr>
          <p:cNvPr id="12" name="TextBox 11">
            <a:extLst>
              <a:ext uri="{FF2B5EF4-FFF2-40B4-BE49-F238E27FC236}">
                <a16:creationId xmlns:a16="http://schemas.microsoft.com/office/drawing/2014/main" id="{47D74E5C-B433-55BE-15F9-6023331B20AA}"/>
              </a:ext>
            </a:extLst>
          </p:cNvPr>
          <p:cNvSpPr txBox="1"/>
          <p:nvPr/>
        </p:nvSpPr>
        <p:spPr>
          <a:xfrm>
            <a:off x="5527714" y="2044214"/>
            <a:ext cx="2730235" cy="307777"/>
          </a:xfrm>
          <a:prstGeom prst="rect">
            <a:avLst/>
          </a:prstGeom>
          <a:noFill/>
        </p:spPr>
        <p:txBody>
          <a:bodyPr wrap="none" rtlCol="0">
            <a:spAutoFit/>
          </a:bodyPr>
          <a:lstStyle/>
          <a:p>
            <a:r>
              <a:rPr lang="en-US" dirty="0">
                <a:solidFill>
                  <a:schemeClr val="bg1"/>
                </a:solidFill>
              </a:rPr>
              <a:t>Determines the ports to be used</a:t>
            </a:r>
          </a:p>
        </p:txBody>
      </p:sp>
      <p:sp>
        <p:nvSpPr>
          <p:cNvPr id="13" name="TextBox 12">
            <a:extLst>
              <a:ext uri="{FF2B5EF4-FFF2-40B4-BE49-F238E27FC236}">
                <a16:creationId xmlns:a16="http://schemas.microsoft.com/office/drawing/2014/main" id="{7801AB9D-FCAC-7C48-725C-98612FC5B33B}"/>
              </a:ext>
            </a:extLst>
          </p:cNvPr>
          <p:cNvSpPr txBox="1"/>
          <p:nvPr/>
        </p:nvSpPr>
        <p:spPr>
          <a:xfrm>
            <a:off x="5521950" y="2351991"/>
            <a:ext cx="3240000" cy="307777"/>
          </a:xfrm>
          <a:prstGeom prst="rect">
            <a:avLst/>
          </a:prstGeom>
          <a:noFill/>
        </p:spPr>
        <p:txBody>
          <a:bodyPr wrap="square" rtlCol="0">
            <a:spAutoFit/>
          </a:bodyPr>
          <a:lstStyle/>
          <a:p>
            <a:r>
              <a:rPr lang="en-US" dirty="0">
                <a:solidFill>
                  <a:schemeClr val="bg1"/>
                </a:solidFill>
              </a:rPr>
              <a:t>Container starts in the background</a:t>
            </a:r>
          </a:p>
        </p:txBody>
      </p:sp>
      <p:sp>
        <p:nvSpPr>
          <p:cNvPr id="14" name="Arrow: Right 13">
            <a:extLst>
              <a:ext uri="{FF2B5EF4-FFF2-40B4-BE49-F238E27FC236}">
                <a16:creationId xmlns:a16="http://schemas.microsoft.com/office/drawing/2014/main" id="{1E2F4BDB-CAAD-3957-DE91-76F80304BACA}"/>
              </a:ext>
            </a:extLst>
          </p:cNvPr>
          <p:cNvSpPr/>
          <p:nvPr/>
        </p:nvSpPr>
        <p:spPr>
          <a:xfrm flipH="1">
            <a:off x="5124514" y="2735387"/>
            <a:ext cx="403200" cy="2376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69C75F6-8BC0-3E8D-44BA-2D531280A63A}"/>
              </a:ext>
            </a:extLst>
          </p:cNvPr>
          <p:cNvSpPr txBox="1"/>
          <p:nvPr/>
        </p:nvSpPr>
        <p:spPr>
          <a:xfrm>
            <a:off x="5606036" y="2699149"/>
            <a:ext cx="2351926" cy="307777"/>
          </a:xfrm>
          <a:prstGeom prst="rect">
            <a:avLst/>
          </a:prstGeom>
          <a:noFill/>
        </p:spPr>
        <p:txBody>
          <a:bodyPr wrap="none" rtlCol="0">
            <a:spAutoFit/>
          </a:bodyPr>
          <a:lstStyle/>
          <a:p>
            <a:r>
              <a:rPr lang="en-US" dirty="0">
                <a:solidFill>
                  <a:schemeClr val="bg1"/>
                </a:solidFill>
              </a:rPr>
              <a:t>The container image to use</a:t>
            </a:r>
          </a:p>
        </p:txBody>
      </p:sp>
      <p:pic>
        <p:nvPicPr>
          <p:cNvPr id="21" name="Picture 20">
            <a:extLst>
              <a:ext uri="{FF2B5EF4-FFF2-40B4-BE49-F238E27FC236}">
                <a16:creationId xmlns:a16="http://schemas.microsoft.com/office/drawing/2014/main" id="{3B4E5B35-F962-0A7D-CE45-84182AACCFE6}"/>
              </a:ext>
            </a:extLst>
          </p:cNvPr>
          <p:cNvPicPr>
            <a:picLocks noChangeAspect="1"/>
          </p:cNvPicPr>
          <p:nvPr/>
        </p:nvPicPr>
        <p:blipFill>
          <a:blip r:embed="rId2"/>
          <a:stretch>
            <a:fillRect/>
          </a:stretch>
        </p:blipFill>
        <p:spPr>
          <a:xfrm>
            <a:off x="850722" y="3385899"/>
            <a:ext cx="7442556" cy="1332995"/>
          </a:xfrm>
          <a:prstGeom prst="rect">
            <a:avLst/>
          </a:prstGeom>
        </p:spPr>
      </p:pic>
    </p:spTree>
    <p:extLst>
      <p:ext uri="{BB962C8B-B14F-4D97-AF65-F5344CB8AC3E}">
        <p14:creationId xmlns:p14="http://schemas.microsoft.com/office/powerpoint/2010/main" val="1532446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230739-04E8-C7BF-23C0-30611F7CA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A680A8-99CA-3E01-6096-1F79FAE428C5}"/>
              </a:ext>
            </a:extLst>
          </p:cNvPr>
          <p:cNvSpPr>
            <a:spLocks noGrp="1"/>
          </p:cNvSpPr>
          <p:nvPr>
            <p:ph type="title"/>
          </p:nvPr>
        </p:nvSpPr>
        <p:spPr>
          <a:xfrm>
            <a:off x="713224" y="212158"/>
            <a:ext cx="7736700" cy="572700"/>
          </a:xfrm>
        </p:spPr>
        <p:txBody>
          <a:bodyPr/>
          <a:lstStyle/>
          <a:p>
            <a:r>
              <a:rPr lang="en-US" dirty="0"/>
              <a:t>ASP.NET Week 3 Stuff</a:t>
            </a:r>
          </a:p>
        </p:txBody>
      </p:sp>
      <p:cxnSp>
        <p:nvCxnSpPr>
          <p:cNvPr id="5" name="Straight Arrow Connector 4">
            <a:extLst>
              <a:ext uri="{FF2B5EF4-FFF2-40B4-BE49-F238E27FC236}">
                <a16:creationId xmlns:a16="http://schemas.microsoft.com/office/drawing/2014/main" id="{ADF4A40B-9AE7-C03D-1C1F-F53CD6D2B6FB}"/>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6CB4AC-3B1C-D3BD-6E61-08FB2437E853}"/>
              </a:ext>
            </a:extLst>
          </p:cNvPr>
          <p:cNvSpPr txBox="1"/>
          <p:nvPr/>
        </p:nvSpPr>
        <p:spPr>
          <a:xfrm>
            <a:off x="382560" y="971312"/>
            <a:ext cx="7186640" cy="1815882"/>
          </a:xfrm>
          <a:prstGeom prst="rect">
            <a:avLst/>
          </a:prstGeom>
          <a:noFill/>
        </p:spPr>
        <p:txBody>
          <a:bodyPr wrap="square" rtlCol="0">
            <a:spAutoFit/>
          </a:bodyPr>
          <a:lstStyle/>
          <a:p>
            <a:r>
              <a:rPr lang="en-US" dirty="0">
                <a:solidFill>
                  <a:schemeClr val="bg1"/>
                </a:solidFill>
              </a:rPr>
              <a:t> </a:t>
            </a:r>
          </a:p>
          <a:p>
            <a:pPr marL="285750" indent="-285750">
              <a:buClr>
                <a:schemeClr val="bg1"/>
              </a:buClr>
              <a:buFont typeface="Wingdings" panose="05000000000000000000" pitchFamily="2" charset="2"/>
              <a:buChar char="Ø"/>
            </a:pPr>
            <a:r>
              <a:rPr lang="en-US" dirty="0">
                <a:solidFill>
                  <a:schemeClr val="bg1"/>
                </a:solidFill>
              </a:rPr>
              <a:t>HTTP Request </a:t>
            </a:r>
          </a:p>
          <a:p>
            <a:pPr marL="285750" indent="-285750">
              <a:buClr>
                <a:schemeClr val="bg1"/>
              </a:buClr>
              <a:buFont typeface="Wingdings" panose="05000000000000000000" pitchFamily="2" charset="2"/>
              <a:buChar char="Ø"/>
            </a:pPr>
            <a:r>
              <a:rPr lang="en-US" dirty="0">
                <a:solidFill>
                  <a:schemeClr val="bg1"/>
                </a:solidFill>
              </a:rPr>
              <a:t>API Layer, </a:t>
            </a:r>
            <a:r>
              <a:rPr lang="en-US" dirty="0" err="1">
                <a:solidFill>
                  <a:schemeClr val="bg1"/>
                </a:solidFill>
              </a:rPr>
              <a:t>Program.cs</a:t>
            </a:r>
            <a:r>
              <a:rPr lang="en-US" dirty="0">
                <a:solidFill>
                  <a:schemeClr val="bg1"/>
                </a:solidFill>
              </a:rPr>
              <a:t> calls a service </a:t>
            </a:r>
          </a:p>
          <a:p>
            <a:pPr marL="285750" indent="-285750">
              <a:buClr>
                <a:schemeClr val="bg1"/>
              </a:buClr>
              <a:buFont typeface="Wingdings" panose="05000000000000000000" pitchFamily="2" charset="2"/>
              <a:buChar char="Ø"/>
            </a:pPr>
            <a:r>
              <a:rPr lang="en-US" dirty="0">
                <a:solidFill>
                  <a:schemeClr val="bg1"/>
                </a:solidFill>
              </a:rPr>
              <a:t>Service Layer – one or more </a:t>
            </a:r>
            <a:r>
              <a:rPr lang="en-US" dirty="0" err="1">
                <a:solidFill>
                  <a:schemeClr val="bg1"/>
                </a:solidFill>
              </a:rPr>
              <a:t>service.cs</a:t>
            </a:r>
            <a:r>
              <a:rPr lang="en-US" dirty="0">
                <a:solidFill>
                  <a:schemeClr val="bg1"/>
                </a:solidFill>
              </a:rPr>
              <a:t> </a:t>
            </a:r>
            <a:r>
              <a:rPr lang="en-US" dirty="0" err="1">
                <a:solidFill>
                  <a:schemeClr val="bg1"/>
                </a:solidFill>
              </a:rPr>
              <a:t>impelentations</a:t>
            </a:r>
            <a:r>
              <a:rPr lang="en-US" dirty="0">
                <a:solidFill>
                  <a:schemeClr val="bg1"/>
                </a:solidFill>
              </a:rPr>
              <a:t> execute business logic, calls units of work </a:t>
            </a:r>
          </a:p>
          <a:p>
            <a:pPr marL="285750" indent="-285750">
              <a:buClr>
                <a:schemeClr val="bg1"/>
              </a:buClr>
              <a:buFont typeface="Wingdings" panose="05000000000000000000" pitchFamily="2" charset="2"/>
              <a:buChar char="Ø"/>
            </a:pPr>
            <a:r>
              <a:rPr lang="en-US" dirty="0">
                <a:solidFill>
                  <a:schemeClr val="bg1"/>
                </a:solidFill>
              </a:rPr>
              <a:t>Repo Layer – Unit Of Work relay repository </a:t>
            </a:r>
            <a:r>
              <a:rPr lang="en-US" dirty="0" err="1">
                <a:solidFill>
                  <a:schemeClr val="bg1"/>
                </a:solidFill>
              </a:rPr>
              <a:t>implemenations</a:t>
            </a:r>
            <a:r>
              <a:rPr lang="en-US" dirty="0">
                <a:solidFill>
                  <a:schemeClr val="bg1"/>
                </a:solidFill>
              </a:rPr>
              <a:t> </a:t>
            </a:r>
          </a:p>
          <a:p>
            <a:pPr marL="285750" indent="-285750">
              <a:buClr>
                <a:schemeClr val="bg1"/>
              </a:buClr>
              <a:buFont typeface="Wingdings" panose="05000000000000000000" pitchFamily="2" charset="2"/>
              <a:buChar char="Ø"/>
            </a:pPr>
            <a:r>
              <a:rPr lang="en-US" dirty="0">
                <a:solidFill>
                  <a:schemeClr val="bg1"/>
                </a:solidFill>
              </a:rPr>
              <a:t>Repo Layer – Repo Implementation Class</a:t>
            </a:r>
          </a:p>
          <a:p>
            <a:pPr marL="285750" indent="-285750">
              <a:buClr>
                <a:schemeClr val="bg1"/>
              </a:buClr>
              <a:buFont typeface="Wingdings" panose="05000000000000000000" pitchFamily="2" charset="2"/>
              <a:buChar char="Ø"/>
            </a:pPr>
            <a:r>
              <a:rPr lang="en-US" dirty="0">
                <a:solidFill>
                  <a:schemeClr val="bg1"/>
                </a:solidFill>
              </a:rPr>
              <a:t>Repo Layer – </a:t>
            </a:r>
            <a:r>
              <a:rPr lang="en-US" dirty="0" err="1">
                <a:solidFill>
                  <a:schemeClr val="bg1"/>
                </a:solidFill>
              </a:rPr>
              <a:t>DbContext</a:t>
            </a:r>
            <a:r>
              <a:rPr lang="en-US" dirty="0">
                <a:solidFill>
                  <a:schemeClr val="bg1"/>
                </a:solidFill>
              </a:rPr>
              <a:t> Access </a:t>
            </a:r>
          </a:p>
        </p:txBody>
      </p:sp>
    </p:spTree>
    <p:extLst>
      <p:ext uri="{BB962C8B-B14F-4D97-AF65-F5344CB8AC3E}">
        <p14:creationId xmlns:p14="http://schemas.microsoft.com/office/powerpoint/2010/main" val="809538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7746204-1392-DBE8-3E78-C1B531C54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6D4CD4-A9C2-5DC0-3FAE-19B871798DD5}"/>
              </a:ext>
            </a:extLst>
          </p:cNvPr>
          <p:cNvSpPr>
            <a:spLocks noGrp="1"/>
          </p:cNvSpPr>
          <p:nvPr>
            <p:ph type="title"/>
          </p:nvPr>
        </p:nvSpPr>
        <p:spPr>
          <a:xfrm>
            <a:off x="713224" y="212158"/>
            <a:ext cx="7736700" cy="572700"/>
          </a:xfrm>
        </p:spPr>
        <p:txBody>
          <a:bodyPr/>
          <a:lstStyle/>
          <a:p>
            <a:r>
              <a:rPr lang="en-US" dirty="0"/>
              <a:t>ASP.NET Week 3 Stuff</a:t>
            </a:r>
          </a:p>
        </p:txBody>
      </p:sp>
      <p:cxnSp>
        <p:nvCxnSpPr>
          <p:cNvPr id="5" name="Straight Arrow Connector 4">
            <a:extLst>
              <a:ext uri="{FF2B5EF4-FFF2-40B4-BE49-F238E27FC236}">
                <a16:creationId xmlns:a16="http://schemas.microsoft.com/office/drawing/2014/main" id="{53266ABA-D8FB-4842-8673-C7009F781678}"/>
              </a:ext>
            </a:extLst>
          </p:cNvPr>
          <p:cNvCxnSpPr/>
          <p:nvPr/>
        </p:nvCxnSpPr>
        <p:spPr>
          <a:xfrm>
            <a:off x="7177060" y="141397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680DA7B-165A-1032-D320-0999F2108F6D}"/>
              </a:ext>
            </a:extLst>
          </p:cNvPr>
          <p:cNvPicPr>
            <a:picLocks noChangeAspect="1"/>
          </p:cNvPicPr>
          <p:nvPr/>
        </p:nvPicPr>
        <p:blipFill>
          <a:blip r:embed="rId3"/>
          <a:stretch>
            <a:fillRect/>
          </a:stretch>
        </p:blipFill>
        <p:spPr>
          <a:xfrm>
            <a:off x="1366382" y="919001"/>
            <a:ext cx="6525536" cy="2314898"/>
          </a:xfrm>
          <a:prstGeom prst="rect">
            <a:avLst/>
          </a:prstGeom>
        </p:spPr>
      </p:pic>
    </p:spTree>
    <p:extLst>
      <p:ext uri="{BB962C8B-B14F-4D97-AF65-F5344CB8AC3E}">
        <p14:creationId xmlns:p14="http://schemas.microsoft.com/office/powerpoint/2010/main" val="2003228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989"/>
        <p:cNvGrpSpPr/>
        <p:nvPr/>
      </p:nvGrpSpPr>
      <p:grpSpPr>
        <a:xfrm>
          <a:off x="0" y="0"/>
          <a:ext cx="0" cy="0"/>
          <a:chOff x="0" y="0"/>
          <a:chExt cx="0" cy="0"/>
        </a:xfrm>
      </p:grpSpPr>
      <p:sp>
        <p:nvSpPr>
          <p:cNvPr id="2" name="Google Shape;993;p40">
            <a:extLst>
              <a:ext uri="{FF2B5EF4-FFF2-40B4-BE49-F238E27FC236}">
                <a16:creationId xmlns:a16="http://schemas.microsoft.com/office/drawing/2014/main" id="{1EDE0B88-BABD-B977-D0AC-23BD3EF6DAB2}"/>
              </a:ext>
            </a:extLst>
          </p:cNvPr>
          <p:cNvSpPr/>
          <p:nvPr/>
        </p:nvSpPr>
        <p:spPr>
          <a:xfrm>
            <a:off x="4803725" y="2927775"/>
            <a:ext cx="3646200" cy="1687800"/>
          </a:xfrm>
          <a:prstGeom prst="roundRect">
            <a:avLst>
              <a:gd name="adj" fmla="val 3710"/>
            </a:avLst>
          </a:prstGeom>
          <a:noFill/>
          <a:ln w="19050" cap="flat" cmpd="sng">
            <a:solidFill>
              <a:srgbClr val="2FC0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Multi-Tenant Architecture</a:t>
            </a:r>
            <a:endParaRPr dirty="0"/>
          </a:p>
        </p:txBody>
      </p:sp>
      <p:sp>
        <p:nvSpPr>
          <p:cNvPr id="991" name="Google Shape;991;p40"/>
          <p:cNvSpPr/>
          <p:nvPr/>
        </p:nvSpPr>
        <p:spPr>
          <a:xfrm>
            <a:off x="713225" y="1146325"/>
            <a:ext cx="3646200" cy="1687800"/>
          </a:xfrm>
          <a:prstGeom prst="roundRect">
            <a:avLst>
              <a:gd name="adj" fmla="val 5263"/>
            </a:avLst>
          </a:prstGeom>
          <a:noFill/>
          <a:ln w="19050" cap="flat" cmpd="sng">
            <a:solidFill>
              <a:srgbClr val="7BD9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713325" y="2934150"/>
            <a:ext cx="3646200" cy="1687800"/>
          </a:xfrm>
          <a:prstGeom prst="roundRect">
            <a:avLst>
              <a:gd name="adj" fmla="val 5263"/>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4794524" y="1124800"/>
            <a:ext cx="3646200" cy="1687800"/>
          </a:xfrm>
          <a:prstGeom prst="roundRect">
            <a:avLst>
              <a:gd name="adj" fmla="val 3710"/>
            </a:avLst>
          </a:prstGeom>
          <a:noFill/>
          <a:ln w="19050" cap="flat" cmpd="sng">
            <a:solidFill>
              <a:srgbClr val="2FC0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txBox="1"/>
          <p:nvPr/>
        </p:nvSpPr>
        <p:spPr>
          <a:xfrm>
            <a:off x="904575" y="1799075"/>
            <a:ext cx="2743800" cy="7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latin typeface="Source Sans Pro"/>
                <a:ea typeface="Source Sans Pro"/>
                <a:cs typeface="Source Sans Pro"/>
                <a:sym typeface="Source Sans Pro"/>
              </a:rPr>
              <a:t>All Salesforce customer orgs are in the cloud, so they share server space.</a:t>
            </a:r>
            <a:endParaRPr dirty="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dirty="0">
              <a:solidFill>
                <a:schemeClr val="lt1"/>
              </a:solidFill>
              <a:latin typeface="Source Sans Pro"/>
              <a:ea typeface="Source Sans Pro"/>
              <a:cs typeface="Source Sans Pro"/>
              <a:sym typeface="Source Sans Pro"/>
            </a:endParaRPr>
          </a:p>
        </p:txBody>
      </p:sp>
      <p:sp>
        <p:nvSpPr>
          <p:cNvPr id="996" name="Google Shape;996;p40"/>
          <p:cNvSpPr txBox="1"/>
          <p:nvPr/>
        </p:nvSpPr>
        <p:spPr>
          <a:xfrm>
            <a:off x="5486596" y="3542925"/>
            <a:ext cx="2743800" cy="746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US" dirty="0">
                <a:solidFill>
                  <a:schemeClr val="lt1"/>
                </a:solidFill>
                <a:latin typeface="Source Sans Pro"/>
                <a:ea typeface="Source Sans Pro"/>
                <a:cs typeface="Source Sans Pro"/>
                <a:sym typeface="Source Sans Pro"/>
              </a:rPr>
              <a:t>Limits are in place so that no one org can overuse resources and degrade the performance for everyone else. </a:t>
            </a:r>
            <a:endParaRPr dirty="0">
              <a:solidFill>
                <a:schemeClr val="lt1"/>
              </a:solidFill>
              <a:latin typeface="Source Sans Pro"/>
              <a:ea typeface="Source Sans Pro"/>
              <a:cs typeface="Source Sans Pro"/>
              <a:sym typeface="Source Sans Pro"/>
            </a:endParaRPr>
          </a:p>
          <a:p>
            <a:pPr marL="0" lvl="0" indent="0" algn="r" rtl="0">
              <a:lnSpc>
                <a:spcPct val="100000"/>
              </a:lnSpc>
              <a:spcBef>
                <a:spcPts val="0"/>
              </a:spcBef>
              <a:spcAft>
                <a:spcPts val="0"/>
              </a:spcAft>
              <a:buNone/>
            </a:pPr>
            <a:endParaRPr dirty="0">
              <a:solidFill>
                <a:schemeClr val="lt1"/>
              </a:solidFill>
              <a:latin typeface="Source Sans Pro"/>
              <a:ea typeface="Source Sans Pro"/>
              <a:cs typeface="Source Sans Pro"/>
              <a:sym typeface="Source Sans Pro"/>
            </a:endParaRPr>
          </a:p>
        </p:txBody>
      </p:sp>
      <p:sp>
        <p:nvSpPr>
          <p:cNvPr id="997" name="Google Shape;997;p40"/>
          <p:cNvSpPr txBox="1"/>
          <p:nvPr/>
        </p:nvSpPr>
        <p:spPr>
          <a:xfrm>
            <a:off x="6105525" y="3153625"/>
            <a:ext cx="21249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b="1" dirty="0">
                <a:solidFill>
                  <a:srgbClr val="FFFFFF"/>
                </a:solidFill>
                <a:latin typeface="Hammersmith One"/>
                <a:ea typeface="Hammersmith One"/>
                <a:cs typeface="Hammersmith One"/>
                <a:sym typeface="Hammersmith One"/>
              </a:rPr>
              <a:t>Governor Limits</a:t>
            </a:r>
            <a:endParaRPr sz="1800" b="1" dirty="0">
              <a:solidFill>
                <a:srgbClr val="FFFFFF"/>
              </a:solidFill>
              <a:latin typeface="Hammersmith One"/>
              <a:ea typeface="Hammersmith One"/>
              <a:cs typeface="Hammersmith One"/>
              <a:sym typeface="Hammersmith One"/>
            </a:endParaRPr>
          </a:p>
        </p:txBody>
      </p:sp>
      <p:sp>
        <p:nvSpPr>
          <p:cNvPr id="998" name="Google Shape;998;p40"/>
          <p:cNvSpPr txBox="1"/>
          <p:nvPr/>
        </p:nvSpPr>
        <p:spPr>
          <a:xfrm>
            <a:off x="904575" y="1417075"/>
            <a:ext cx="223860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dirty="0">
                <a:solidFill>
                  <a:srgbClr val="FFFFFF"/>
                </a:solidFill>
                <a:latin typeface="Hammersmith One"/>
                <a:ea typeface="Hammersmith One"/>
                <a:cs typeface="Hammersmith One"/>
                <a:sym typeface="Hammersmith One"/>
              </a:rPr>
              <a:t>Shared Servers</a:t>
            </a:r>
            <a:endParaRPr sz="1800" b="1" dirty="0">
              <a:solidFill>
                <a:srgbClr val="FFFFFF"/>
              </a:solidFill>
              <a:latin typeface="Hammersmith One"/>
              <a:ea typeface="Hammersmith One"/>
              <a:cs typeface="Hammersmith One"/>
              <a:sym typeface="Hammersmith One"/>
            </a:endParaRPr>
          </a:p>
        </p:txBody>
      </p:sp>
      <p:sp>
        <p:nvSpPr>
          <p:cNvPr id="999" name="Google Shape;999;p40"/>
          <p:cNvSpPr txBox="1"/>
          <p:nvPr/>
        </p:nvSpPr>
        <p:spPr>
          <a:xfrm>
            <a:off x="904575" y="3153625"/>
            <a:ext cx="2343300" cy="38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dirty="0">
                <a:solidFill>
                  <a:srgbClr val="FFFFFF"/>
                </a:solidFill>
                <a:latin typeface="Hammersmith One"/>
                <a:ea typeface="Hammersmith One"/>
                <a:cs typeface="Hammersmith One"/>
                <a:sym typeface="Hammersmith One"/>
              </a:rPr>
              <a:t>Shared Resources</a:t>
            </a:r>
            <a:endParaRPr sz="1800" b="1" dirty="0">
              <a:solidFill>
                <a:srgbClr val="FFFFFF"/>
              </a:solidFill>
              <a:latin typeface="Hammersmith One"/>
              <a:ea typeface="Hammersmith One"/>
              <a:cs typeface="Hammersmith One"/>
              <a:sym typeface="Hammersmith One"/>
            </a:endParaRPr>
          </a:p>
        </p:txBody>
      </p:sp>
      <p:sp>
        <p:nvSpPr>
          <p:cNvPr id="1000" name="Google Shape;1000;p40"/>
          <p:cNvSpPr txBox="1"/>
          <p:nvPr/>
        </p:nvSpPr>
        <p:spPr>
          <a:xfrm>
            <a:off x="904575" y="3542925"/>
            <a:ext cx="2743800" cy="746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solidFill>
                  <a:schemeClr val="lt1"/>
                </a:solidFill>
                <a:latin typeface="Source Sans Pro"/>
                <a:ea typeface="Source Sans Pro"/>
                <a:cs typeface="Source Sans Pro"/>
                <a:sym typeface="Source Sans Pro"/>
              </a:rPr>
              <a:t>Because orgs share server space, they also share the physical hardware that keeps the server running. i.e. ram, </a:t>
            </a:r>
            <a:r>
              <a:rPr lang="en-US" dirty="0" err="1">
                <a:solidFill>
                  <a:schemeClr val="lt1"/>
                </a:solidFill>
                <a:latin typeface="Source Sans Pro"/>
                <a:ea typeface="Source Sans Pro"/>
                <a:cs typeface="Source Sans Pro"/>
                <a:sym typeface="Source Sans Pro"/>
              </a:rPr>
              <a:t>cpu</a:t>
            </a:r>
            <a:r>
              <a:rPr lang="en-US" dirty="0">
                <a:solidFill>
                  <a:schemeClr val="lt1"/>
                </a:solidFill>
                <a:latin typeface="Source Sans Pro"/>
                <a:ea typeface="Source Sans Pro"/>
                <a:cs typeface="Source Sans Pro"/>
                <a:sym typeface="Source Sans Pro"/>
              </a:rPr>
              <a:t> time, </a:t>
            </a:r>
            <a:r>
              <a:rPr lang="en-US" dirty="0" err="1">
                <a:solidFill>
                  <a:schemeClr val="lt1"/>
                </a:solidFill>
                <a:latin typeface="Source Sans Pro"/>
                <a:ea typeface="Source Sans Pro"/>
                <a:cs typeface="Source Sans Pro"/>
                <a:sym typeface="Source Sans Pro"/>
              </a:rPr>
              <a:t>ect</a:t>
            </a:r>
            <a:r>
              <a:rPr lang="en-US" dirty="0">
                <a:solidFill>
                  <a:schemeClr val="lt1"/>
                </a:solidFill>
                <a:latin typeface="Source Sans Pro"/>
                <a:ea typeface="Source Sans Pro"/>
                <a:cs typeface="Source Sans Pro"/>
                <a:sym typeface="Source Sans Pro"/>
              </a:rPr>
              <a:t>. </a:t>
            </a:r>
            <a:endParaRPr dirty="0">
              <a:solidFill>
                <a:schemeClr val="lt1"/>
              </a:solidFill>
              <a:latin typeface="Source Sans Pro"/>
              <a:ea typeface="Source Sans Pro"/>
              <a:cs typeface="Source Sans Pro"/>
              <a:sym typeface="Source Sans Pro"/>
            </a:endParaRPr>
          </a:p>
          <a:p>
            <a:pPr marL="0" lvl="0" indent="0" algn="l" rtl="0">
              <a:lnSpc>
                <a:spcPct val="100000"/>
              </a:lnSpc>
              <a:spcBef>
                <a:spcPts val="1600"/>
              </a:spcBef>
              <a:spcAft>
                <a:spcPts val="0"/>
              </a:spcAft>
              <a:buNone/>
            </a:pPr>
            <a:endParaRPr dirty="0">
              <a:solidFill>
                <a:schemeClr val="lt1"/>
              </a:solidFill>
              <a:latin typeface="Source Sans Pro"/>
              <a:ea typeface="Source Sans Pro"/>
              <a:cs typeface="Source Sans Pro"/>
              <a:sym typeface="Source Sans Pro"/>
            </a:endParaRPr>
          </a:p>
        </p:txBody>
      </p:sp>
      <p:sp>
        <p:nvSpPr>
          <p:cNvPr id="1001" name="Google Shape;1001;p40"/>
          <p:cNvSpPr txBox="1"/>
          <p:nvPr/>
        </p:nvSpPr>
        <p:spPr>
          <a:xfrm>
            <a:off x="5705475" y="1417075"/>
            <a:ext cx="2524800" cy="382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800" b="1" dirty="0">
                <a:solidFill>
                  <a:srgbClr val="FFFFFF"/>
                </a:solidFill>
                <a:latin typeface="Hammersmith One"/>
                <a:ea typeface="Hammersmith One"/>
                <a:cs typeface="Hammersmith One"/>
                <a:sym typeface="Hammersmith One"/>
              </a:rPr>
              <a:t>Isolated Environment</a:t>
            </a:r>
            <a:endParaRPr sz="1800" b="1" dirty="0">
              <a:solidFill>
                <a:srgbClr val="FFFFFF"/>
              </a:solidFill>
              <a:latin typeface="Hammersmith One"/>
              <a:ea typeface="Hammersmith One"/>
              <a:cs typeface="Hammersmith One"/>
              <a:sym typeface="Hammersmith One"/>
            </a:endParaRPr>
          </a:p>
        </p:txBody>
      </p:sp>
      <p:sp>
        <p:nvSpPr>
          <p:cNvPr id="1002" name="Google Shape;1002;p40"/>
          <p:cNvSpPr txBox="1"/>
          <p:nvPr/>
        </p:nvSpPr>
        <p:spPr>
          <a:xfrm>
            <a:off x="5486576" y="1799075"/>
            <a:ext cx="2743800" cy="746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lt1"/>
                </a:solidFill>
                <a:latin typeface="Source Sans Pro"/>
                <a:ea typeface="Source Sans Pro"/>
                <a:cs typeface="Source Sans Pro"/>
                <a:sym typeface="Source Sans Pro"/>
              </a:rPr>
              <a:t>Each org is an isolated environment from other orgs on the cloud.</a:t>
            </a:r>
            <a:endParaRPr dirty="0">
              <a:solidFill>
                <a:schemeClr val="lt1"/>
              </a:solidFill>
              <a:latin typeface="Source Sans Pro"/>
              <a:ea typeface="Source Sans Pro"/>
              <a:cs typeface="Source Sans Pro"/>
              <a:sym typeface="Source Sans Pro"/>
            </a:endParaRPr>
          </a:p>
        </p:txBody>
      </p:sp>
      <p:grpSp>
        <p:nvGrpSpPr>
          <p:cNvPr id="1003" name="Google Shape;1003;p40"/>
          <p:cNvGrpSpPr/>
          <p:nvPr/>
        </p:nvGrpSpPr>
        <p:grpSpPr>
          <a:xfrm>
            <a:off x="3834600" y="2118225"/>
            <a:ext cx="1474800" cy="1474800"/>
            <a:chOff x="3834600" y="2118225"/>
            <a:chExt cx="1474800" cy="1474800"/>
          </a:xfrm>
        </p:grpSpPr>
        <p:sp>
          <p:nvSpPr>
            <p:cNvPr id="1004" name="Google Shape;1004;p40"/>
            <p:cNvSpPr/>
            <p:nvPr/>
          </p:nvSpPr>
          <p:spPr>
            <a:xfrm>
              <a:off x="3834600" y="2118225"/>
              <a:ext cx="1474800" cy="1474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3932450" y="2216075"/>
              <a:ext cx="1279200" cy="127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4325516" y="2616789"/>
              <a:ext cx="492984" cy="491645"/>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602"/>
        <p:cNvGrpSpPr/>
        <p:nvPr/>
      </p:nvGrpSpPr>
      <p:grpSpPr>
        <a:xfrm>
          <a:off x="0" y="0"/>
          <a:ext cx="0" cy="0"/>
          <a:chOff x="0" y="0"/>
          <a:chExt cx="0" cy="0"/>
        </a:xfrm>
      </p:grpSpPr>
      <p:sp>
        <p:nvSpPr>
          <p:cNvPr id="3" name="Google Shape;644;p33">
            <a:extLst>
              <a:ext uri="{FF2B5EF4-FFF2-40B4-BE49-F238E27FC236}">
                <a16:creationId xmlns:a16="http://schemas.microsoft.com/office/drawing/2014/main" id="{8828DA78-2ED5-71BC-7188-37D38010366C}"/>
              </a:ext>
            </a:extLst>
          </p:cNvPr>
          <p:cNvSpPr/>
          <p:nvPr/>
        </p:nvSpPr>
        <p:spPr>
          <a:xfrm>
            <a:off x="6027096" y="1204485"/>
            <a:ext cx="802800" cy="802800"/>
          </a:xfrm>
          <a:prstGeom prst="ellipse">
            <a:avLst/>
          </a:pr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90000"/>
                </a:schemeClr>
              </a:solidFill>
            </a:endParaRPr>
          </a:p>
        </p:txBody>
      </p:sp>
      <p:sp>
        <p:nvSpPr>
          <p:cNvPr id="603" name="Google Shape;603;p33"/>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MVC</a:t>
            </a:r>
            <a:endParaRPr dirty="0"/>
          </a:p>
        </p:txBody>
      </p:sp>
      <p:sp>
        <p:nvSpPr>
          <p:cNvPr id="605" name="Google Shape;605;p33"/>
          <p:cNvSpPr txBox="1"/>
          <p:nvPr/>
        </p:nvSpPr>
        <p:spPr>
          <a:xfrm>
            <a:off x="1671054" y="3202950"/>
            <a:ext cx="1669800" cy="7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ource Sans Pro"/>
                <a:ea typeface="Source Sans Pro"/>
                <a:cs typeface="Source Sans Pro"/>
                <a:sym typeface="Source Sans Pro"/>
              </a:rPr>
              <a:t>Database Tables, field definitions, ect.</a:t>
            </a:r>
            <a:endParaRPr dirty="0">
              <a:solidFill>
                <a:schemeClr val="lt1"/>
              </a:solidFill>
              <a:latin typeface="Source Sans Pro"/>
              <a:ea typeface="Source Sans Pro"/>
              <a:cs typeface="Source Sans Pro"/>
              <a:sym typeface="Source Sans Pro"/>
            </a:endParaRPr>
          </a:p>
        </p:txBody>
      </p:sp>
      <p:sp>
        <p:nvSpPr>
          <p:cNvPr id="607" name="Google Shape;607;p33"/>
          <p:cNvSpPr txBox="1"/>
          <p:nvPr/>
        </p:nvSpPr>
        <p:spPr>
          <a:xfrm>
            <a:off x="5577065" y="3273845"/>
            <a:ext cx="1665300" cy="7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ource Sans Pro"/>
                <a:ea typeface="Source Sans Pro"/>
                <a:cs typeface="Source Sans Pro"/>
                <a:sym typeface="Source Sans Pro"/>
              </a:rPr>
              <a:t>Business Logic</a:t>
            </a:r>
            <a:endParaRPr dirty="0">
              <a:solidFill>
                <a:schemeClr val="lt1"/>
              </a:solidFill>
              <a:latin typeface="Source Sans Pro"/>
              <a:ea typeface="Source Sans Pro"/>
              <a:cs typeface="Source Sans Pro"/>
              <a:sym typeface="Source Sans Pro"/>
            </a:endParaRPr>
          </a:p>
        </p:txBody>
      </p:sp>
      <p:sp>
        <p:nvSpPr>
          <p:cNvPr id="611" name="Google Shape;611;p33"/>
          <p:cNvSpPr txBox="1"/>
          <p:nvPr/>
        </p:nvSpPr>
        <p:spPr>
          <a:xfrm>
            <a:off x="3634872" y="3276324"/>
            <a:ext cx="1669800" cy="7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Source Sans Pro"/>
                <a:ea typeface="Source Sans Pro"/>
                <a:cs typeface="Source Sans Pro"/>
                <a:sym typeface="Source Sans Pro"/>
              </a:rPr>
              <a:t>UI elements</a:t>
            </a:r>
            <a:endParaRPr dirty="0">
              <a:solidFill>
                <a:schemeClr val="lt1"/>
              </a:solidFill>
              <a:latin typeface="Source Sans Pro"/>
              <a:ea typeface="Source Sans Pro"/>
              <a:cs typeface="Source Sans Pro"/>
              <a:sym typeface="Source Sans Pro"/>
            </a:endParaRPr>
          </a:p>
        </p:txBody>
      </p:sp>
      <p:grpSp>
        <p:nvGrpSpPr>
          <p:cNvPr id="624" name="Google Shape;624;p33"/>
          <p:cNvGrpSpPr/>
          <p:nvPr/>
        </p:nvGrpSpPr>
        <p:grpSpPr>
          <a:xfrm>
            <a:off x="3535006" y="1128150"/>
            <a:ext cx="3107051" cy="1820950"/>
            <a:chOff x="2641232" y="1228513"/>
            <a:chExt cx="3107051" cy="1820950"/>
          </a:xfrm>
        </p:grpSpPr>
        <p:grpSp>
          <p:nvGrpSpPr>
            <p:cNvPr id="625" name="Google Shape;625;p33"/>
            <p:cNvGrpSpPr/>
            <p:nvPr/>
          </p:nvGrpSpPr>
          <p:grpSpPr>
            <a:xfrm>
              <a:off x="2641232" y="2672063"/>
              <a:ext cx="1930800" cy="377400"/>
              <a:chOff x="2641232" y="2672063"/>
              <a:chExt cx="1930800" cy="377400"/>
            </a:xfrm>
          </p:grpSpPr>
          <p:sp>
            <p:nvSpPr>
              <p:cNvPr id="626" name="Google Shape;626;p33"/>
              <p:cNvSpPr/>
              <p:nvPr/>
            </p:nvSpPr>
            <p:spPr>
              <a:xfrm rot="-5400000">
                <a:off x="3417932" y="1895363"/>
                <a:ext cx="377400" cy="1930800"/>
              </a:xfrm>
              <a:prstGeom prst="round2SameRect">
                <a:avLst>
                  <a:gd name="adj1" fmla="val 0"/>
                  <a:gd name="adj2" fmla="val 0"/>
                </a:avLst>
              </a:prstGeom>
              <a:solidFill>
                <a:srgbClr val="2FC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txBox="1"/>
              <p:nvPr/>
            </p:nvSpPr>
            <p:spPr>
              <a:xfrm>
                <a:off x="2803232" y="2672063"/>
                <a:ext cx="1606800" cy="377400"/>
              </a:xfrm>
              <a:prstGeom prst="rect">
                <a:avLst/>
              </a:prstGeom>
              <a:solidFill>
                <a:srgbClr val="2FC0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Hammersmith One"/>
                    <a:ea typeface="Hammersmith One"/>
                    <a:cs typeface="Hammersmith One"/>
                    <a:sym typeface="Hammersmith One"/>
                  </a:rPr>
                  <a:t>View</a:t>
                </a:r>
                <a:endParaRPr sz="1800" dirty="0">
                  <a:solidFill>
                    <a:srgbClr val="FFFFFF"/>
                  </a:solidFill>
                  <a:latin typeface="Hammersmith One"/>
                  <a:ea typeface="Hammersmith One"/>
                  <a:cs typeface="Hammersmith One"/>
                  <a:sym typeface="Hammersmith One"/>
                </a:endParaRPr>
              </a:p>
            </p:txBody>
          </p:sp>
        </p:grpSp>
        <p:sp>
          <p:nvSpPr>
            <p:cNvPr id="628" name="Google Shape;628;p33"/>
            <p:cNvSpPr/>
            <p:nvPr/>
          </p:nvSpPr>
          <p:spPr>
            <a:xfrm>
              <a:off x="3126332" y="1228513"/>
              <a:ext cx="960600" cy="960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 name="Google Shape;629;p33"/>
            <p:cNvCxnSpPr>
              <a:stCxn id="628" idx="4"/>
              <a:endCxn id="627" idx="0"/>
            </p:cNvCxnSpPr>
            <p:nvPr/>
          </p:nvCxnSpPr>
          <p:spPr>
            <a:xfrm>
              <a:off x="3606632" y="2189113"/>
              <a:ext cx="0" cy="483000"/>
            </a:xfrm>
            <a:prstGeom prst="straightConnector1">
              <a:avLst/>
            </a:prstGeom>
            <a:noFill/>
            <a:ln w="19050" cap="flat" cmpd="sng">
              <a:solidFill>
                <a:schemeClr val="lt1"/>
              </a:solidFill>
              <a:prstDash val="solid"/>
              <a:round/>
              <a:headEnd type="none" w="med" len="med"/>
              <a:tailEnd type="none" w="med" len="med"/>
            </a:ln>
          </p:spPr>
        </p:cxnSp>
        <p:grpSp>
          <p:nvGrpSpPr>
            <p:cNvPr id="630" name="Google Shape;630;p33"/>
            <p:cNvGrpSpPr/>
            <p:nvPr/>
          </p:nvGrpSpPr>
          <p:grpSpPr>
            <a:xfrm>
              <a:off x="3205232" y="1307413"/>
              <a:ext cx="2543051" cy="802800"/>
              <a:chOff x="3205232" y="1307413"/>
              <a:chExt cx="2543051" cy="802800"/>
            </a:xfrm>
          </p:grpSpPr>
          <p:sp>
            <p:nvSpPr>
              <p:cNvPr id="631" name="Google Shape;631;p33"/>
              <p:cNvSpPr/>
              <p:nvPr/>
            </p:nvSpPr>
            <p:spPr>
              <a:xfrm>
                <a:off x="3205232" y="1307413"/>
                <a:ext cx="802800" cy="802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2" name="Google Shape;632;p33"/>
              <p:cNvGrpSpPr/>
              <p:nvPr/>
            </p:nvGrpSpPr>
            <p:grpSpPr>
              <a:xfrm>
                <a:off x="5396343" y="1493481"/>
                <a:ext cx="351940" cy="379218"/>
                <a:chOff x="3335390" y="3948115"/>
                <a:chExt cx="297750" cy="320828"/>
              </a:xfrm>
            </p:grpSpPr>
            <p:sp>
              <p:nvSpPr>
                <p:cNvPr id="633" name="Google Shape;633;p33"/>
                <p:cNvSpPr/>
                <p:nvPr/>
              </p:nvSpPr>
              <p:spPr>
                <a:xfrm>
                  <a:off x="3436573" y="3948115"/>
                  <a:ext cx="86675" cy="87053"/>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33"/>
                <p:cNvSpPr/>
                <p:nvPr/>
              </p:nvSpPr>
              <p:spPr>
                <a:xfrm>
                  <a:off x="3335390" y="4083043"/>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33"/>
                <p:cNvSpPr/>
                <p:nvPr/>
              </p:nvSpPr>
              <p:spPr>
                <a:xfrm>
                  <a:off x="3440927" y="4048380"/>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6" name="Google Shape;636;p33"/>
          <p:cNvGrpSpPr/>
          <p:nvPr/>
        </p:nvGrpSpPr>
        <p:grpSpPr>
          <a:xfrm>
            <a:off x="1604071" y="1128150"/>
            <a:ext cx="1930800" cy="1820950"/>
            <a:chOff x="710297" y="1228513"/>
            <a:chExt cx="1930800" cy="1820950"/>
          </a:xfrm>
        </p:grpSpPr>
        <p:grpSp>
          <p:nvGrpSpPr>
            <p:cNvPr id="637" name="Google Shape;637;p33"/>
            <p:cNvGrpSpPr/>
            <p:nvPr/>
          </p:nvGrpSpPr>
          <p:grpSpPr>
            <a:xfrm>
              <a:off x="710297" y="2672063"/>
              <a:ext cx="1930800" cy="377400"/>
              <a:chOff x="710297" y="2672063"/>
              <a:chExt cx="1930800" cy="377400"/>
            </a:xfrm>
          </p:grpSpPr>
          <p:sp>
            <p:nvSpPr>
              <p:cNvPr id="638" name="Google Shape;638;p33"/>
              <p:cNvSpPr/>
              <p:nvPr/>
            </p:nvSpPr>
            <p:spPr>
              <a:xfrm rot="-5400000">
                <a:off x="1486997" y="1895363"/>
                <a:ext cx="377400" cy="1930800"/>
              </a:xfrm>
              <a:prstGeom prst="round2SameRect">
                <a:avLst>
                  <a:gd name="adj1" fmla="val 50000"/>
                  <a:gd name="adj2" fmla="val 0"/>
                </a:avLst>
              </a:pr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txBox="1"/>
              <p:nvPr/>
            </p:nvSpPr>
            <p:spPr>
              <a:xfrm>
                <a:off x="872297" y="2672063"/>
                <a:ext cx="1606800" cy="377400"/>
              </a:xfrm>
              <a:prstGeom prst="rect">
                <a:avLst/>
              </a:prstGeom>
              <a:solidFill>
                <a:srgbClr val="7BD9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Hammersmith One"/>
                    <a:ea typeface="Hammersmith One"/>
                    <a:cs typeface="Hammersmith One"/>
                    <a:sym typeface="Hammersmith One"/>
                  </a:rPr>
                  <a:t>Model</a:t>
                </a:r>
                <a:endParaRPr sz="1800" dirty="0">
                  <a:solidFill>
                    <a:srgbClr val="FFFFFF"/>
                  </a:solidFill>
                  <a:latin typeface="Hammersmith One"/>
                  <a:ea typeface="Hammersmith One"/>
                  <a:cs typeface="Hammersmith One"/>
                  <a:sym typeface="Hammersmith One"/>
                </a:endParaRPr>
              </a:p>
            </p:txBody>
          </p:sp>
        </p:grpSp>
        <p:grpSp>
          <p:nvGrpSpPr>
            <p:cNvPr id="640" name="Google Shape;640;p33"/>
            <p:cNvGrpSpPr/>
            <p:nvPr/>
          </p:nvGrpSpPr>
          <p:grpSpPr>
            <a:xfrm>
              <a:off x="1195397" y="1228513"/>
              <a:ext cx="960600" cy="1443550"/>
              <a:chOff x="1195397" y="1228513"/>
              <a:chExt cx="960600" cy="1443550"/>
            </a:xfrm>
          </p:grpSpPr>
          <p:sp>
            <p:nvSpPr>
              <p:cNvPr id="641" name="Google Shape;641;p33"/>
              <p:cNvSpPr/>
              <p:nvPr/>
            </p:nvSpPr>
            <p:spPr>
              <a:xfrm>
                <a:off x="1195397" y="1228513"/>
                <a:ext cx="960600" cy="960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 name="Google Shape;642;p33"/>
              <p:cNvCxnSpPr>
                <a:endCxn id="639" idx="0"/>
              </p:cNvCxnSpPr>
              <p:nvPr/>
            </p:nvCxnSpPr>
            <p:spPr>
              <a:xfrm>
                <a:off x="1675697" y="2189063"/>
                <a:ext cx="0" cy="483000"/>
              </a:xfrm>
              <a:prstGeom prst="straightConnector1">
                <a:avLst/>
              </a:prstGeom>
              <a:noFill/>
              <a:ln w="19050" cap="flat" cmpd="sng">
                <a:solidFill>
                  <a:schemeClr val="lt1"/>
                </a:solidFill>
                <a:prstDash val="solid"/>
                <a:round/>
                <a:headEnd type="none" w="med" len="med"/>
                <a:tailEnd type="none" w="med" len="med"/>
              </a:ln>
            </p:spPr>
          </p:cxnSp>
          <p:grpSp>
            <p:nvGrpSpPr>
              <p:cNvPr id="643" name="Google Shape;643;p33"/>
              <p:cNvGrpSpPr/>
              <p:nvPr/>
            </p:nvGrpSpPr>
            <p:grpSpPr>
              <a:xfrm>
                <a:off x="1274297" y="1307413"/>
                <a:ext cx="802800" cy="802800"/>
                <a:chOff x="1274297" y="1307413"/>
                <a:chExt cx="802800" cy="802800"/>
              </a:xfrm>
            </p:grpSpPr>
            <p:sp>
              <p:nvSpPr>
                <p:cNvPr id="644" name="Google Shape;644;p33"/>
                <p:cNvSpPr/>
                <p:nvPr/>
              </p:nvSpPr>
              <p:spPr>
                <a:xfrm>
                  <a:off x="1274297" y="1307413"/>
                  <a:ext cx="802800" cy="802800"/>
                </a:xfrm>
                <a:prstGeom prst="ellipse">
                  <a:avLst/>
                </a:pr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33"/>
                <p:cNvGrpSpPr/>
                <p:nvPr/>
              </p:nvGrpSpPr>
              <p:grpSpPr>
                <a:xfrm>
                  <a:off x="1453395" y="1498533"/>
                  <a:ext cx="444605" cy="420559"/>
                  <a:chOff x="-6338550" y="3272950"/>
                  <a:chExt cx="308775" cy="292075"/>
                </a:xfrm>
              </p:grpSpPr>
              <p:sp>
                <p:nvSpPr>
                  <p:cNvPr id="646" name="Google Shape;646;p3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49" name="Google Shape;649;p33"/>
          <p:cNvGrpSpPr/>
          <p:nvPr/>
        </p:nvGrpSpPr>
        <p:grpSpPr>
          <a:xfrm>
            <a:off x="4304642" y="1128150"/>
            <a:ext cx="2606999" cy="1443600"/>
            <a:chOff x="3410868" y="1228513"/>
            <a:chExt cx="2606999" cy="1443600"/>
          </a:xfrm>
        </p:grpSpPr>
        <p:sp>
          <p:nvSpPr>
            <p:cNvPr id="653" name="Google Shape;653;p33"/>
            <p:cNvSpPr/>
            <p:nvPr/>
          </p:nvSpPr>
          <p:spPr>
            <a:xfrm>
              <a:off x="5057267" y="1228513"/>
              <a:ext cx="960600" cy="9606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 name="Google Shape;654;p33"/>
            <p:cNvCxnSpPr>
              <a:cxnSpLocks/>
              <a:stCxn id="653" idx="4"/>
            </p:cNvCxnSpPr>
            <p:nvPr/>
          </p:nvCxnSpPr>
          <p:spPr>
            <a:xfrm>
              <a:off x="5537567" y="2189113"/>
              <a:ext cx="0" cy="483000"/>
            </a:xfrm>
            <a:prstGeom prst="straightConnector1">
              <a:avLst/>
            </a:prstGeom>
            <a:noFill/>
            <a:ln w="19050" cap="flat" cmpd="sng">
              <a:solidFill>
                <a:schemeClr val="lt1"/>
              </a:solidFill>
              <a:prstDash val="solid"/>
              <a:round/>
              <a:headEnd type="none" w="med" len="med"/>
              <a:tailEnd type="none" w="med" len="med"/>
            </a:ln>
          </p:spPr>
        </p:cxnSp>
        <p:grpSp>
          <p:nvGrpSpPr>
            <p:cNvPr id="657" name="Google Shape;657;p33"/>
            <p:cNvGrpSpPr/>
            <p:nvPr/>
          </p:nvGrpSpPr>
          <p:grpSpPr>
            <a:xfrm>
              <a:off x="3410868" y="1522347"/>
              <a:ext cx="421942" cy="397034"/>
              <a:chOff x="-2922793" y="3966548"/>
              <a:chExt cx="293036" cy="275738"/>
            </a:xfrm>
          </p:grpSpPr>
          <p:sp>
            <p:nvSpPr>
              <p:cNvPr id="658" name="Google Shape;658;p33"/>
              <p:cNvSpPr/>
              <p:nvPr/>
            </p:nvSpPr>
            <p:spPr>
              <a:xfrm>
                <a:off x="-2922793" y="3966548"/>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33"/>
              <p:cNvSpPr/>
              <p:nvPr/>
            </p:nvSpPr>
            <p:spPr>
              <a:xfrm>
                <a:off x="-2921207" y="4052423"/>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802281" y="4138285"/>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855056" y="4085511"/>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638;p33">
            <a:extLst>
              <a:ext uri="{FF2B5EF4-FFF2-40B4-BE49-F238E27FC236}">
                <a16:creationId xmlns:a16="http://schemas.microsoft.com/office/drawing/2014/main" id="{39A7DF4A-0C7D-BEFD-DD79-88AFA751597A}"/>
              </a:ext>
            </a:extLst>
          </p:cNvPr>
          <p:cNvSpPr/>
          <p:nvPr/>
        </p:nvSpPr>
        <p:spPr>
          <a:xfrm rot="5400000">
            <a:off x="6242640" y="1788610"/>
            <a:ext cx="377400" cy="1930800"/>
          </a:xfrm>
          <a:prstGeom prst="round2SameRect">
            <a:avLst>
              <a:gd name="adj1" fmla="val 50000"/>
              <a:gd name="adj2" fmla="val 0"/>
            </a:avLst>
          </a:prstGeom>
          <a:solidFill>
            <a:srgbClr val="7BD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39;p33">
            <a:extLst>
              <a:ext uri="{FF2B5EF4-FFF2-40B4-BE49-F238E27FC236}">
                <a16:creationId xmlns:a16="http://schemas.microsoft.com/office/drawing/2014/main" id="{04CAB467-23D7-C92A-5609-7EFA9A5836B3}"/>
              </a:ext>
            </a:extLst>
          </p:cNvPr>
          <p:cNvSpPr txBox="1"/>
          <p:nvPr/>
        </p:nvSpPr>
        <p:spPr>
          <a:xfrm>
            <a:off x="5625096" y="2565310"/>
            <a:ext cx="1606800" cy="377400"/>
          </a:xfrm>
          <a:prstGeom prst="rect">
            <a:avLst/>
          </a:prstGeom>
          <a:solidFill>
            <a:srgbClr val="7BD9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Hammersmith One"/>
                <a:ea typeface="Hammersmith One"/>
                <a:cs typeface="Hammersmith One"/>
                <a:sym typeface="Hammersmith One"/>
              </a:rPr>
              <a:t>Controller</a:t>
            </a:r>
            <a:endParaRPr sz="1800" dirty="0">
              <a:solidFill>
                <a:srgbClr val="FFFFFF"/>
              </a:solidFill>
              <a:latin typeface="Hammersmith One"/>
              <a:ea typeface="Hammersmith One"/>
              <a:cs typeface="Hammersmith One"/>
              <a:sym typeface="Hammersmith One"/>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703"/>
        <p:cNvGrpSpPr/>
        <p:nvPr/>
      </p:nvGrpSpPr>
      <p:grpSpPr>
        <a:xfrm>
          <a:off x="0" y="0"/>
          <a:ext cx="0" cy="0"/>
          <a:chOff x="0" y="0"/>
          <a:chExt cx="0" cy="0"/>
        </a:xfrm>
      </p:grpSpPr>
      <p:sp>
        <p:nvSpPr>
          <p:cNvPr id="713" name="Google Shape;713;p35"/>
          <p:cNvSpPr/>
          <p:nvPr/>
        </p:nvSpPr>
        <p:spPr>
          <a:xfrm>
            <a:off x="1255162" y="1194476"/>
            <a:ext cx="1973370" cy="86699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accent1"/>
                </a:solidFill>
                <a:latin typeface="Hammersmith One"/>
                <a:ea typeface="Hammersmith One"/>
                <a:cs typeface="Hammersmith One"/>
                <a:sym typeface="Hammersmith One"/>
              </a:rPr>
              <a:t>Objects, fields, relatioships</a:t>
            </a:r>
            <a:endParaRPr sz="1600" dirty="0">
              <a:solidFill>
                <a:schemeClr val="accent1"/>
              </a:solidFill>
              <a:latin typeface="Hammersmith One"/>
              <a:ea typeface="Hammersmith One"/>
              <a:cs typeface="Hammersmith One"/>
              <a:sym typeface="Hammersmith One"/>
            </a:endParaRPr>
          </a:p>
        </p:txBody>
      </p:sp>
      <p:sp>
        <p:nvSpPr>
          <p:cNvPr id="714" name="Google Shape;714;p35"/>
          <p:cNvSpPr/>
          <p:nvPr/>
        </p:nvSpPr>
        <p:spPr>
          <a:xfrm>
            <a:off x="5915469" y="1194475"/>
            <a:ext cx="1973370" cy="866998"/>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lt1"/>
                </a:solidFill>
                <a:latin typeface="Hammersmith One"/>
                <a:ea typeface="Hammersmith One"/>
                <a:cs typeface="Hammersmith One"/>
                <a:sym typeface="Hammersmith One"/>
              </a:rPr>
              <a:t>APIs</a:t>
            </a:r>
            <a:endParaRPr sz="1600" dirty="0">
              <a:solidFill>
                <a:schemeClr val="lt1"/>
              </a:solidFill>
              <a:latin typeface="Hammersmith One"/>
              <a:ea typeface="Hammersmith One"/>
              <a:cs typeface="Hammersmith One"/>
              <a:sym typeface="Hammersmith One"/>
            </a:endParaRPr>
          </a:p>
        </p:txBody>
      </p:sp>
      <p:sp>
        <p:nvSpPr>
          <p:cNvPr id="715" name="Google Shape;715;p35"/>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MVC</a:t>
            </a:r>
            <a:endParaRPr dirty="0">
              <a:solidFill>
                <a:schemeClr val="bg1"/>
              </a:solidFill>
            </a:endParaRPr>
          </a:p>
        </p:txBody>
      </p:sp>
      <p:sp>
        <p:nvSpPr>
          <p:cNvPr id="717" name="Google Shape;717;p35"/>
          <p:cNvSpPr/>
          <p:nvPr/>
        </p:nvSpPr>
        <p:spPr>
          <a:xfrm>
            <a:off x="3892632" y="1194475"/>
            <a:ext cx="1358736" cy="8670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Hammersmith One"/>
                <a:ea typeface="Hammersmith One"/>
                <a:cs typeface="Hammersmith One"/>
                <a:sym typeface="Hammersmith One"/>
              </a:rPr>
              <a:t>Model</a:t>
            </a:r>
            <a:endParaRPr sz="1200" dirty="0">
              <a:solidFill>
                <a:schemeClr val="bg1"/>
              </a:solidFill>
              <a:latin typeface="Hammersmith One"/>
              <a:ea typeface="Hammersmith One"/>
              <a:cs typeface="Hammersmith One"/>
              <a:sym typeface="Hammersmith One"/>
            </a:endParaRPr>
          </a:p>
        </p:txBody>
      </p:sp>
      <p:sp>
        <p:nvSpPr>
          <p:cNvPr id="723" name="Google Shape;723;p35"/>
          <p:cNvSpPr/>
          <p:nvPr/>
        </p:nvSpPr>
        <p:spPr>
          <a:xfrm>
            <a:off x="1255162" y="3567496"/>
            <a:ext cx="1973370" cy="866997"/>
          </a:xfrm>
          <a:prstGeom prst="roundRect">
            <a:avLst>
              <a:gd name="adj" fmla="val 50000"/>
            </a:avLst>
          </a:prstGeom>
          <a:solidFill>
            <a:srgbClr val="2F9C8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lt1"/>
                </a:solidFill>
                <a:latin typeface="Hammersmith One"/>
                <a:ea typeface="Hammersmith One"/>
                <a:cs typeface="Hammersmith One"/>
                <a:sym typeface="Hammersmith One"/>
              </a:rPr>
              <a:t>Flows, approvals, validation rules</a:t>
            </a:r>
            <a:endParaRPr sz="1600" dirty="0">
              <a:solidFill>
                <a:schemeClr val="lt1"/>
              </a:solidFill>
              <a:latin typeface="Hammersmith One"/>
              <a:ea typeface="Hammersmith One"/>
              <a:cs typeface="Hammersmith One"/>
              <a:sym typeface="Hammersmith One"/>
            </a:endParaRPr>
          </a:p>
        </p:txBody>
      </p:sp>
      <p:sp>
        <p:nvSpPr>
          <p:cNvPr id="724" name="Google Shape;724;p35"/>
          <p:cNvSpPr/>
          <p:nvPr/>
        </p:nvSpPr>
        <p:spPr>
          <a:xfrm>
            <a:off x="5907542" y="3567495"/>
            <a:ext cx="1973369" cy="866997"/>
          </a:xfrm>
          <a:prstGeom prst="roundRect">
            <a:avLst>
              <a:gd name="adj" fmla="val 50000"/>
            </a:avLst>
          </a:prstGeom>
          <a:solidFill>
            <a:srgbClr val="21675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lt1"/>
                </a:solidFill>
                <a:latin typeface="Hammersmith One"/>
                <a:ea typeface="Hammersmith One"/>
                <a:cs typeface="Hammersmith One"/>
                <a:sym typeface="Hammersmith One"/>
              </a:rPr>
              <a:t>Apex</a:t>
            </a:r>
            <a:endParaRPr sz="1600" dirty="0">
              <a:solidFill>
                <a:schemeClr val="lt1"/>
              </a:solidFill>
              <a:latin typeface="Hammersmith One"/>
              <a:ea typeface="Hammersmith One"/>
              <a:cs typeface="Hammersmith One"/>
              <a:sym typeface="Hammersmith One"/>
            </a:endParaRPr>
          </a:p>
        </p:txBody>
      </p:sp>
      <p:sp>
        <p:nvSpPr>
          <p:cNvPr id="727" name="Google Shape;727;p35"/>
          <p:cNvSpPr/>
          <p:nvPr/>
        </p:nvSpPr>
        <p:spPr>
          <a:xfrm>
            <a:off x="1255162" y="2399375"/>
            <a:ext cx="1973370" cy="866998"/>
          </a:xfrm>
          <a:prstGeom prst="roundRect">
            <a:avLst>
              <a:gd name="adj" fmla="val 50000"/>
            </a:avLst>
          </a:prstGeom>
          <a:solidFill>
            <a:srgbClr val="7BD9C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lt1"/>
                </a:solidFill>
                <a:latin typeface="Hammersmith One"/>
                <a:ea typeface="Hammersmith One"/>
                <a:cs typeface="Hammersmith One"/>
                <a:sym typeface="Hammersmith One"/>
              </a:rPr>
              <a:t>Apps, Pages, Actions</a:t>
            </a:r>
            <a:endParaRPr sz="1600" dirty="0">
              <a:solidFill>
                <a:schemeClr val="lt1"/>
              </a:solidFill>
              <a:latin typeface="Hammersmith One"/>
              <a:ea typeface="Hammersmith One"/>
              <a:cs typeface="Hammersmith One"/>
              <a:sym typeface="Hammersmith One"/>
            </a:endParaRPr>
          </a:p>
        </p:txBody>
      </p:sp>
      <p:sp>
        <p:nvSpPr>
          <p:cNvPr id="732" name="Google Shape;732;p35"/>
          <p:cNvSpPr/>
          <p:nvPr/>
        </p:nvSpPr>
        <p:spPr>
          <a:xfrm>
            <a:off x="5915469" y="2380986"/>
            <a:ext cx="1973369" cy="866997"/>
          </a:xfrm>
          <a:prstGeom prst="roundRect">
            <a:avLst>
              <a:gd name="adj" fmla="val 50000"/>
            </a:avLst>
          </a:prstGeom>
          <a:solidFill>
            <a:srgbClr val="2FC09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dirty="0">
                <a:solidFill>
                  <a:schemeClr val="lt1"/>
                </a:solidFill>
                <a:latin typeface="Hammersmith One"/>
                <a:ea typeface="Hammersmith One"/>
                <a:cs typeface="Hammersmith One"/>
                <a:sym typeface="Hammersmith One"/>
              </a:rPr>
              <a:t>Visualforce, LWC, Aura</a:t>
            </a:r>
            <a:endParaRPr sz="1600" dirty="0">
              <a:solidFill>
                <a:schemeClr val="lt1"/>
              </a:solidFill>
              <a:latin typeface="Hammersmith One"/>
              <a:ea typeface="Hammersmith One"/>
              <a:cs typeface="Hammersmith One"/>
              <a:sym typeface="Hammersmith One"/>
            </a:endParaRPr>
          </a:p>
        </p:txBody>
      </p:sp>
      <p:sp>
        <p:nvSpPr>
          <p:cNvPr id="2" name="Google Shape;717;p35">
            <a:extLst>
              <a:ext uri="{FF2B5EF4-FFF2-40B4-BE49-F238E27FC236}">
                <a16:creationId xmlns:a16="http://schemas.microsoft.com/office/drawing/2014/main" id="{A0EDD9AA-1033-FD0C-607F-B45D84AF37BA}"/>
              </a:ext>
            </a:extLst>
          </p:cNvPr>
          <p:cNvSpPr/>
          <p:nvPr/>
        </p:nvSpPr>
        <p:spPr>
          <a:xfrm>
            <a:off x="3892631" y="2438021"/>
            <a:ext cx="1358737" cy="8670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Hammersmith One"/>
                <a:ea typeface="Hammersmith One"/>
                <a:cs typeface="Hammersmith One"/>
                <a:sym typeface="Hammersmith One"/>
              </a:rPr>
              <a:t>View</a:t>
            </a:r>
            <a:endParaRPr dirty="0">
              <a:solidFill>
                <a:schemeClr val="bg1"/>
              </a:solidFill>
              <a:latin typeface="Hammersmith One"/>
              <a:ea typeface="Hammersmith One"/>
              <a:cs typeface="Hammersmith One"/>
              <a:sym typeface="Hammersmith One"/>
            </a:endParaRPr>
          </a:p>
        </p:txBody>
      </p:sp>
      <p:sp>
        <p:nvSpPr>
          <p:cNvPr id="3" name="Google Shape;717;p35">
            <a:extLst>
              <a:ext uri="{FF2B5EF4-FFF2-40B4-BE49-F238E27FC236}">
                <a16:creationId xmlns:a16="http://schemas.microsoft.com/office/drawing/2014/main" id="{7BFB89DF-241E-1989-A518-57B5172ECA8E}"/>
              </a:ext>
            </a:extLst>
          </p:cNvPr>
          <p:cNvSpPr/>
          <p:nvPr/>
        </p:nvSpPr>
        <p:spPr>
          <a:xfrm>
            <a:off x="3888668" y="3567495"/>
            <a:ext cx="1358738" cy="8670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Hammersmith One"/>
                <a:ea typeface="Hammersmith One"/>
                <a:cs typeface="Hammersmith One"/>
                <a:sym typeface="Hammersmith One"/>
              </a:rPr>
              <a:t>Controller</a:t>
            </a:r>
            <a:endParaRPr sz="1200" dirty="0">
              <a:solidFill>
                <a:schemeClr val="bg1"/>
              </a:solidFill>
              <a:latin typeface="Hammersmith One"/>
              <a:ea typeface="Hammersmith One"/>
              <a:cs typeface="Hammersmith One"/>
              <a:sym typeface="Hammersmith One"/>
            </a:endParaRPr>
          </a:p>
        </p:txBody>
      </p:sp>
      <p:sp>
        <p:nvSpPr>
          <p:cNvPr id="4" name="Google Shape;713;p35">
            <a:extLst>
              <a:ext uri="{FF2B5EF4-FFF2-40B4-BE49-F238E27FC236}">
                <a16:creationId xmlns:a16="http://schemas.microsoft.com/office/drawing/2014/main" id="{61B6CB95-E806-0D30-B738-71F5A36E6F6D}"/>
              </a:ext>
            </a:extLst>
          </p:cNvPr>
          <p:cNvSpPr/>
          <p:nvPr/>
        </p:nvSpPr>
        <p:spPr>
          <a:xfrm>
            <a:off x="1591946" y="743842"/>
            <a:ext cx="1299802" cy="29902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chemeClr val="accent1"/>
                </a:solidFill>
                <a:latin typeface="Hammersmith One"/>
                <a:ea typeface="Hammersmith One"/>
                <a:cs typeface="Hammersmith One"/>
                <a:sym typeface="Hammersmith One"/>
              </a:rPr>
              <a:t>No-Code</a:t>
            </a:r>
            <a:endParaRPr sz="1800" dirty="0">
              <a:solidFill>
                <a:schemeClr val="accent1"/>
              </a:solidFill>
              <a:latin typeface="Hammersmith One"/>
              <a:ea typeface="Hammersmith One"/>
              <a:cs typeface="Hammersmith One"/>
              <a:sym typeface="Hammersmith One"/>
            </a:endParaRPr>
          </a:p>
        </p:txBody>
      </p:sp>
      <p:sp>
        <p:nvSpPr>
          <p:cNvPr id="5" name="Google Shape;713;p35">
            <a:extLst>
              <a:ext uri="{FF2B5EF4-FFF2-40B4-BE49-F238E27FC236}">
                <a16:creationId xmlns:a16="http://schemas.microsoft.com/office/drawing/2014/main" id="{C8C0EC38-C9AC-42FE-7346-AFCB6A25D5C6}"/>
              </a:ext>
            </a:extLst>
          </p:cNvPr>
          <p:cNvSpPr/>
          <p:nvPr/>
        </p:nvSpPr>
        <p:spPr>
          <a:xfrm>
            <a:off x="6244325" y="748049"/>
            <a:ext cx="1299802" cy="29902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chemeClr val="accent1"/>
                </a:solidFill>
                <a:latin typeface="Hammersmith One"/>
                <a:ea typeface="Hammersmith One"/>
                <a:cs typeface="Hammersmith One"/>
                <a:sym typeface="Hammersmith One"/>
              </a:rPr>
              <a:t>Pro-Code</a:t>
            </a:r>
            <a:endParaRPr sz="1800" dirty="0">
              <a:solidFill>
                <a:schemeClr val="accent1"/>
              </a:solidFill>
              <a:latin typeface="Hammersmith One"/>
              <a:ea typeface="Hammersmith One"/>
              <a:cs typeface="Hammersmith One"/>
              <a:sym typeface="Hammersmith One"/>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353"/>
        <p:cNvGrpSpPr/>
        <p:nvPr/>
      </p:nvGrpSpPr>
      <p:grpSpPr>
        <a:xfrm>
          <a:off x="0" y="0"/>
          <a:ext cx="0" cy="0"/>
          <a:chOff x="0" y="0"/>
          <a:chExt cx="0" cy="0"/>
        </a:xfrm>
      </p:grpSpPr>
      <p:sp>
        <p:nvSpPr>
          <p:cNvPr id="1354" name="Google Shape;1354;p45"/>
          <p:cNvSpPr/>
          <p:nvPr/>
        </p:nvSpPr>
        <p:spPr>
          <a:xfrm rot="10800000" flipH="1">
            <a:off x="5239167" y="1621025"/>
            <a:ext cx="3175800" cy="3111000"/>
          </a:xfrm>
          <a:prstGeom prst="round1Rect">
            <a:avLst>
              <a:gd name="adj" fmla="val 12288"/>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flipH="1">
            <a:off x="729108" y="1347125"/>
            <a:ext cx="3175800" cy="3088200"/>
          </a:xfrm>
          <a:prstGeom prst="round1Rect">
            <a:avLst>
              <a:gd name="adj" fmla="val 12288"/>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5"/>
          <p:cNvSpPr/>
          <p:nvPr/>
        </p:nvSpPr>
        <p:spPr>
          <a:xfrm>
            <a:off x="4562600" y="1347125"/>
            <a:ext cx="3861300" cy="481500"/>
          </a:xfrm>
          <a:prstGeom prst="round1Rect">
            <a:avLst>
              <a:gd name="adj" fmla="val 50000"/>
            </a:avLst>
          </a:prstGeom>
          <a:solidFill>
            <a:srgbClr val="2F9C80"/>
          </a:solidFill>
          <a:ln w="9525" cap="flat" cmpd="sng">
            <a:solidFill>
              <a:srgbClr val="2F9C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5"/>
          <p:cNvSpPr/>
          <p:nvPr/>
        </p:nvSpPr>
        <p:spPr>
          <a:xfrm flipH="1">
            <a:off x="4230564" y="1238079"/>
            <a:ext cx="702000" cy="699600"/>
          </a:xfrm>
          <a:prstGeom prst="ellipse">
            <a:avLst/>
          </a:prstGeom>
          <a:solidFill>
            <a:schemeClr val="accent1"/>
          </a:solidFill>
          <a:ln w="19050" cap="flat" cmpd="sng">
            <a:solidFill>
              <a:srgbClr val="2F9C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5"/>
          <p:cNvSpPr txBox="1">
            <a:spLocks noGrp="1"/>
          </p:cNvSpPr>
          <p:nvPr>
            <p:ph type="title"/>
          </p:nvPr>
        </p:nvSpPr>
        <p:spPr>
          <a:xfrm>
            <a:off x="713225" y="359300"/>
            <a:ext cx="773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No-Code vs Pro-Code</a:t>
            </a:r>
            <a:endParaRPr dirty="0"/>
          </a:p>
        </p:txBody>
      </p:sp>
      <p:sp>
        <p:nvSpPr>
          <p:cNvPr id="1365" name="Google Shape;1365;p45"/>
          <p:cNvSpPr txBox="1"/>
          <p:nvPr/>
        </p:nvSpPr>
        <p:spPr>
          <a:xfrm flipH="1">
            <a:off x="5952652" y="2224559"/>
            <a:ext cx="16128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Hammersmith One"/>
                <a:ea typeface="Hammersmith One"/>
                <a:cs typeface="Hammersmith One"/>
                <a:sym typeface="Hammersmith One"/>
              </a:rPr>
              <a:t>Flexibility</a:t>
            </a:r>
            <a:endParaRPr sz="1700" dirty="0">
              <a:solidFill>
                <a:schemeClr val="lt1"/>
              </a:solidFill>
              <a:latin typeface="Hammersmith One"/>
              <a:ea typeface="Hammersmith One"/>
              <a:cs typeface="Hammersmith One"/>
              <a:sym typeface="Hammersmith One"/>
            </a:endParaRPr>
          </a:p>
        </p:txBody>
      </p:sp>
      <p:sp>
        <p:nvSpPr>
          <p:cNvPr id="1366" name="Google Shape;1366;p45"/>
          <p:cNvSpPr txBox="1"/>
          <p:nvPr/>
        </p:nvSpPr>
        <p:spPr>
          <a:xfrm flipH="1">
            <a:off x="5483538" y="2052838"/>
            <a:ext cx="469200" cy="1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3"/>
                </a:solidFill>
                <a:latin typeface="Hammersmith One"/>
                <a:ea typeface="Hammersmith One"/>
                <a:cs typeface="Hammersmith One"/>
                <a:sym typeface="Hammersmith One"/>
              </a:rPr>
              <a:t>01</a:t>
            </a:r>
            <a:endParaRPr sz="1800">
              <a:solidFill>
                <a:schemeClr val="accent3"/>
              </a:solidFill>
              <a:latin typeface="Hammersmith One"/>
              <a:ea typeface="Hammersmith One"/>
              <a:cs typeface="Hammersmith One"/>
              <a:sym typeface="Hammersmith One"/>
            </a:endParaRPr>
          </a:p>
        </p:txBody>
      </p:sp>
      <p:sp>
        <p:nvSpPr>
          <p:cNvPr id="1367" name="Google Shape;1367;p45"/>
          <p:cNvSpPr txBox="1"/>
          <p:nvPr/>
        </p:nvSpPr>
        <p:spPr>
          <a:xfrm>
            <a:off x="5612850" y="1475675"/>
            <a:ext cx="2524500"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Hammersmith One"/>
                <a:ea typeface="Hammersmith One"/>
                <a:cs typeface="Hammersmith One"/>
                <a:sym typeface="Hammersmith One"/>
              </a:rPr>
              <a:t>Pro-Code</a:t>
            </a:r>
            <a:endParaRPr sz="1800" dirty="0">
              <a:solidFill>
                <a:schemeClr val="dk1"/>
              </a:solidFill>
              <a:latin typeface="Hammersmith One"/>
              <a:ea typeface="Hammersmith One"/>
              <a:cs typeface="Hammersmith One"/>
              <a:sym typeface="Hammersmith One"/>
            </a:endParaRPr>
          </a:p>
        </p:txBody>
      </p:sp>
      <p:sp>
        <p:nvSpPr>
          <p:cNvPr id="1369" name="Google Shape;1369;p45"/>
          <p:cNvSpPr txBox="1"/>
          <p:nvPr/>
        </p:nvSpPr>
        <p:spPr>
          <a:xfrm flipH="1">
            <a:off x="5952652" y="3247047"/>
            <a:ext cx="16128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Hammersmith One"/>
                <a:ea typeface="Hammersmith One"/>
                <a:cs typeface="Hammersmith One"/>
                <a:sym typeface="Hammersmith One"/>
              </a:rPr>
              <a:t>Pixel perfect UI</a:t>
            </a:r>
            <a:endParaRPr sz="1700" dirty="0">
              <a:solidFill>
                <a:schemeClr val="lt1"/>
              </a:solidFill>
              <a:latin typeface="Hammersmith One"/>
              <a:ea typeface="Hammersmith One"/>
              <a:cs typeface="Hammersmith One"/>
              <a:sym typeface="Hammersmith One"/>
            </a:endParaRPr>
          </a:p>
        </p:txBody>
      </p:sp>
      <p:sp>
        <p:nvSpPr>
          <p:cNvPr id="1370" name="Google Shape;1370;p45"/>
          <p:cNvSpPr txBox="1"/>
          <p:nvPr/>
        </p:nvSpPr>
        <p:spPr>
          <a:xfrm flipH="1">
            <a:off x="5483538" y="3026000"/>
            <a:ext cx="469200" cy="1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3"/>
                </a:solidFill>
                <a:latin typeface="Hammersmith One"/>
                <a:ea typeface="Hammersmith One"/>
                <a:cs typeface="Hammersmith One"/>
                <a:sym typeface="Hammersmith One"/>
              </a:rPr>
              <a:t>02</a:t>
            </a:r>
            <a:endParaRPr sz="1800">
              <a:solidFill>
                <a:schemeClr val="accent3"/>
              </a:solidFill>
              <a:latin typeface="Hammersmith One"/>
              <a:ea typeface="Hammersmith One"/>
              <a:cs typeface="Hammersmith One"/>
              <a:sym typeface="Hammersmith One"/>
            </a:endParaRPr>
          </a:p>
        </p:txBody>
      </p:sp>
      <p:sp>
        <p:nvSpPr>
          <p:cNvPr id="1372" name="Google Shape;1372;p45"/>
          <p:cNvSpPr txBox="1"/>
          <p:nvPr/>
        </p:nvSpPr>
        <p:spPr>
          <a:xfrm flipH="1">
            <a:off x="5952652" y="4108013"/>
            <a:ext cx="16128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Hammersmith One"/>
                <a:ea typeface="Hammersmith One"/>
                <a:cs typeface="Hammersmith One"/>
                <a:sym typeface="Hammersmith One"/>
              </a:rPr>
              <a:t>Integrations</a:t>
            </a:r>
            <a:endParaRPr sz="1700" dirty="0">
              <a:solidFill>
                <a:schemeClr val="lt1"/>
              </a:solidFill>
              <a:latin typeface="Hammersmith One"/>
              <a:ea typeface="Hammersmith One"/>
              <a:cs typeface="Hammersmith One"/>
              <a:sym typeface="Hammersmith One"/>
            </a:endParaRPr>
          </a:p>
        </p:txBody>
      </p:sp>
      <p:sp>
        <p:nvSpPr>
          <p:cNvPr id="1373" name="Google Shape;1373;p45"/>
          <p:cNvSpPr txBox="1"/>
          <p:nvPr/>
        </p:nvSpPr>
        <p:spPr>
          <a:xfrm flipH="1">
            <a:off x="5483538" y="3955013"/>
            <a:ext cx="469200" cy="1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3"/>
                </a:solidFill>
                <a:latin typeface="Hammersmith One"/>
                <a:ea typeface="Hammersmith One"/>
                <a:cs typeface="Hammersmith One"/>
                <a:sym typeface="Hammersmith One"/>
              </a:rPr>
              <a:t>03</a:t>
            </a:r>
            <a:endParaRPr sz="1800">
              <a:solidFill>
                <a:schemeClr val="accent3"/>
              </a:solidFill>
              <a:latin typeface="Hammersmith One"/>
              <a:ea typeface="Hammersmith One"/>
              <a:cs typeface="Hammersmith One"/>
              <a:sym typeface="Hammersmith One"/>
            </a:endParaRPr>
          </a:p>
        </p:txBody>
      </p:sp>
      <p:sp>
        <p:nvSpPr>
          <p:cNvPr id="1374" name="Google Shape;1374;p45"/>
          <p:cNvSpPr/>
          <p:nvPr/>
        </p:nvSpPr>
        <p:spPr>
          <a:xfrm rot="10800000">
            <a:off x="720227" y="4250525"/>
            <a:ext cx="3861300" cy="481500"/>
          </a:xfrm>
          <a:prstGeom prst="round1Rect">
            <a:avLst>
              <a:gd name="adj" fmla="val 50000"/>
            </a:avLst>
          </a:prstGeom>
          <a:solidFill>
            <a:srgbClr val="7BD9C1"/>
          </a:solidFill>
          <a:ln w="9525" cap="flat" cmpd="sng">
            <a:solidFill>
              <a:srgbClr val="7BD9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5"/>
          <p:cNvSpPr/>
          <p:nvPr/>
        </p:nvSpPr>
        <p:spPr>
          <a:xfrm flipH="1">
            <a:off x="4230577" y="4141479"/>
            <a:ext cx="702000" cy="699600"/>
          </a:xfrm>
          <a:prstGeom prst="ellipse">
            <a:avLst/>
          </a:prstGeom>
          <a:solidFill>
            <a:schemeClr val="accent1"/>
          </a:solidFill>
          <a:ln w="19050" cap="flat" cmpd="sng">
            <a:solidFill>
              <a:srgbClr val="7BD9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5"/>
          <p:cNvSpPr txBox="1"/>
          <p:nvPr/>
        </p:nvSpPr>
        <p:spPr>
          <a:xfrm>
            <a:off x="1431756" y="4379075"/>
            <a:ext cx="1689900" cy="2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Hammersmith One"/>
                <a:ea typeface="Hammersmith One"/>
                <a:cs typeface="Hammersmith One"/>
                <a:sym typeface="Hammersmith One"/>
              </a:rPr>
              <a:t>No-Code</a:t>
            </a:r>
            <a:endParaRPr sz="1800" dirty="0">
              <a:solidFill>
                <a:schemeClr val="dk1"/>
              </a:solidFill>
              <a:latin typeface="Hammersmith One"/>
              <a:ea typeface="Hammersmith One"/>
              <a:cs typeface="Hammersmith One"/>
              <a:sym typeface="Hammersmith One"/>
            </a:endParaRPr>
          </a:p>
        </p:txBody>
      </p:sp>
      <p:sp>
        <p:nvSpPr>
          <p:cNvPr id="1385" name="Google Shape;1385;p45"/>
          <p:cNvSpPr txBox="1"/>
          <p:nvPr/>
        </p:nvSpPr>
        <p:spPr>
          <a:xfrm flipH="1">
            <a:off x="1431756" y="1828625"/>
            <a:ext cx="1612800" cy="22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Hammersmith One"/>
                <a:ea typeface="Hammersmith One"/>
                <a:cs typeface="Hammersmith One"/>
                <a:sym typeface="Hammersmith One"/>
              </a:rPr>
              <a:t>Faster than coding</a:t>
            </a:r>
            <a:endParaRPr sz="1700" dirty="0">
              <a:solidFill>
                <a:schemeClr val="lt1"/>
              </a:solidFill>
              <a:latin typeface="Hammersmith One"/>
              <a:ea typeface="Hammersmith One"/>
              <a:cs typeface="Hammersmith One"/>
              <a:sym typeface="Hammersmith One"/>
            </a:endParaRPr>
          </a:p>
        </p:txBody>
      </p:sp>
      <p:sp>
        <p:nvSpPr>
          <p:cNvPr id="1386" name="Google Shape;1386;p45"/>
          <p:cNvSpPr txBox="1"/>
          <p:nvPr/>
        </p:nvSpPr>
        <p:spPr>
          <a:xfrm flipH="1">
            <a:off x="941088" y="1562338"/>
            <a:ext cx="469200" cy="1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3"/>
                </a:solidFill>
                <a:latin typeface="Hammersmith One"/>
                <a:ea typeface="Hammersmith One"/>
                <a:cs typeface="Hammersmith One"/>
                <a:sym typeface="Hammersmith One"/>
              </a:rPr>
              <a:t>01</a:t>
            </a:r>
            <a:endParaRPr sz="1800">
              <a:solidFill>
                <a:schemeClr val="accent3"/>
              </a:solidFill>
              <a:latin typeface="Hammersmith One"/>
              <a:ea typeface="Hammersmith One"/>
              <a:cs typeface="Hammersmith One"/>
              <a:sym typeface="Hammersmith One"/>
            </a:endParaRPr>
          </a:p>
        </p:txBody>
      </p:sp>
      <p:sp>
        <p:nvSpPr>
          <p:cNvPr id="1388" name="Google Shape;1388;p45"/>
          <p:cNvSpPr txBox="1"/>
          <p:nvPr/>
        </p:nvSpPr>
        <p:spPr>
          <a:xfrm flipH="1">
            <a:off x="1431756" y="2627387"/>
            <a:ext cx="1800454" cy="49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Hammersmith One"/>
                <a:ea typeface="Hammersmith One"/>
                <a:cs typeface="Hammersmith One"/>
                <a:sym typeface="Hammersmith One"/>
              </a:rPr>
              <a:t>Easy to maintain</a:t>
            </a:r>
            <a:endParaRPr sz="1700" dirty="0">
              <a:solidFill>
                <a:schemeClr val="lt1"/>
              </a:solidFill>
              <a:latin typeface="Hammersmith One"/>
              <a:ea typeface="Hammersmith One"/>
              <a:cs typeface="Hammersmith One"/>
              <a:sym typeface="Hammersmith One"/>
            </a:endParaRPr>
          </a:p>
        </p:txBody>
      </p:sp>
      <p:sp>
        <p:nvSpPr>
          <p:cNvPr id="1389" name="Google Shape;1389;p45"/>
          <p:cNvSpPr txBox="1"/>
          <p:nvPr/>
        </p:nvSpPr>
        <p:spPr>
          <a:xfrm flipH="1">
            <a:off x="941088" y="2535500"/>
            <a:ext cx="469200" cy="1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3"/>
                </a:solidFill>
                <a:latin typeface="Hammersmith One"/>
                <a:ea typeface="Hammersmith One"/>
                <a:cs typeface="Hammersmith One"/>
                <a:sym typeface="Hammersmith One"/>
              </a:rPr>
              <a:t>02</a:t>
            </a:r>
            <a:endParaRPr sz="1800">
              <a:solidFill>
                <a:schemeClr val="accent3"/>
              </a:solidFill>
              <a:latin typeface="Hammersmith One"/>
              <a:ea typeface="Hammersmith One"/>
              <a:cs typeface="Hammersmith One"/>
              <a:sym typeface="Hammersmith One"/>
            </a:endParaRPr>
          </a:p>
        </p:txBody>
      </p:sp>
      <p:sp>
        <p:nvSpPr>
          <p:cNvPr id="1391" name="Google Shape;1391;p45"/>
          <p:cNvSpPr txBox="1"/>
          <p:nvPr/>
        </p:nvSpPr>
        <p:spPr>
          <a:xfrm flipH="1">
            <a:off x="1431756" y="3606838"/>
            <a:ext cx="1821951" cy="4246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lt1"/>
                </a:solidFill>
                <a:latin typeface="Hammersmith One"/>
                <a:ea typeface="Hammersmith One"/>
                <a:cs typeface="Hammersmith One"/>
                <a:sym typeface="Hammersmith One"/>
              </a:rPr>
              <a:t>Automatic Updates</a:t>
            </a:r>
            <a:endParaRPr sz="1700" dirty="0">
              <a:solidFill>
                <a:schemeClr val="lt1"/>
              </a:solidFill>
              <a:latin typeface="Hammersmith One"/>
              <a:ea typeface="Hammersmith One"/>
              <a:cs typeface="Hammersmith One"/>
              <a:sym typeface="Hammersmith One"/>
            </a:endParaRPr>
          </a:p>
        </p:txBody>
      </p:sp>
      <p:sp>
        <p:nvSpPr>
          <p:cNvPr id="1392" name="Google Shape;1392;p45"/>
          <p:cNvSpPr txBox="1"/>
          <p:nvPr/>
        </p:nvSpPr>
        <p:spPr>
          <a:xfrm flipH="1">
            <a:off x="941088" y="3464513"/>
            <a:ext cx="469200" cy="15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3"/>
                </a:solidFill>
                <a:latin typeface="Hammersmith One"/>
                <a:ea typeface="Hammersmith One"/>
                <a:cs typeface="Hammersmith One"/>
                <a:sym typeface="Hammersmith One"/>
              </a:rPr>
              <a:t>03</a:t>
            </a:r>
            <a:endParaRPr sz="1800">
              <a:solidFill>
                <a:schemeClr val="accent3"/>
              </a:solidFill>
              <a:latin typeface="Hammersmith One"/>
              <a:ea typeface="Hammersmith One"/>
              <a:cs typeface="Hammersmith One"/>
              <a:sym typeface="Hammersmith O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4D54B-83F4-19A8-B1E7-92D3E70D4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4D67B-DB89-1D5C-ACEE-D82F8277407E}"/>
              </a:ext>
            </a:extLst>
          </p:cNvPr>
          <p:cNvSpPr>
            <a:spLocks noGrp="1"/>
          </p:cNvSpPr>
          <p:nvPr>
            <p:ph type="title"/>
          </p:nvPr>
        </p:nvSpPr>
        <p:spPr/>
        <p:txBody>
          <a:bodyPr/>
          <a:lstStyle/>
          <a:p>
            <a:r>
              <a:rPr lang="en-US" dirty="0"/>
              <a:t>Database Setup for Development</a:t>
            </a:r>
          </a:p>
        </p:txBody>
      </p:sp>
      <p:cxnSp>
        <p:nvCxnSpPr>
          <p:cNvPr id="5" name="Straight Arrow Connector 4">
            <a:extLst>
              <a:ext uri="{FF2B5EF4-FFF2-40B4-BE49-F238E27FC236}">
                <a16:creationId xmlns:a16="http://schemas.microsoft.com/office/drawing/2014/main" id="{BEAB37E1-014B-437C-A647-3C496B8A379E}"/>
              </a:ext>
            </a:extLst>
          </p:cNvPr>
          <p:cNvCxnSpPr/>
          <p:nvPr/>
        </p:nvCxnSpPr>
        <p:spPr>
          <a:xfrm>
            <a:off x="7092000" y="1879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36DE0CB-108B-1002-2EB6-695D7BFAE341}"/>
              </a:ext>
            </a:extLst>
          </p:cNvPr>
          <p:cNvPicPr>
            <a:picLocks noChangeAspect="1"/>
          </p:cNvPicPr>
          <p:nvPr/>
        </p:nvPicPr>
        <p:blipFill>
          <a:blip r:embed="rId2"/>
          <a:stretch>
            <a:fillRect/>
          </a:stretch>
        </p:blipFill>
        <p:spPr>
          <a:xfrm>
            <a:off x="544500" y="1593470"/>
            <a:ext cx="3101400" cy="3328657"/>
          </a:xfrm>
          <a:prstGeom prst="rect">
            <a:avLst/>
          </a:prstGeom>
        </p:spPr>
      </p:pic>
      <p:pic>
        <p:nvPicPr>
          <p:cNvPr id="7" name="Picture 6">
            <a:extLst>
              <a:ext uri="{FF2B5EF4-FFF2-40B4-BE49-F238E27FC236}">
                <a16:creationId xmlns:a16="http://schemas.microsoft.com/office/drawing/2014/main" id="{4B00E156-B388-478D-DBF3-72ECCAD351E4}"/>
              </a:ext>
            </a:extLst>
          </p:cNvPr>
          <p:cNvPicPr>
            <a:picLocks noChangeAspect="1"/>
          </p:cNvPicPr>
          <p:nvPr/>
        </p:nvPicPr>
        <p:blipFill>
          <a:blip r:embed="rId3"/>
          <a:stretch>
            <a:fillRect/>
          </a:stretch>
        </p:blipFill>
        <p:spPr>
          <a:xfrm>
            <a:off x="3920727" y="1665249"/>
            <a:ext cx="4952381" cy="3185100"/>
          </a:xfrm>
          <a:prstGeom prst="rect">
            <a:avLst/>
          </a:prstGeom>
        </p:spPr>
      </p:pic>
      <p:sp>
        <p:nvSpPr>
          <p:cNvPr id="3" name="TextBox 2">
            <a:extLst>
              <a:ext uri="{FF2B5EF4-FFF2-40B4-BE49-F238E27FC236}">
                <a16:creationId xmlns:a16="http://schemas.microsoft.com/office/drawing/2014/main" id="{095FC5E6-66E9-00F8-A231-1B4E9E1CF940}"/>
              </a:ext>
            </a:extLst>
          </p:cNvPr>
          <p:cNvSpPr txBox="1"/>
          <p:nvPr/>
        </p:nvSpPr>
        <p:spPr>
          <a:xfrm>
            <a:off x="1368000" y="965236"/>
            <a:ext cx="6861600" cy="523220"/>
          </a:xfrm>
          <a:prstGeom prst="rect">
            <a:avLst/>
          </a:prstGeom>
          <a:noFill/>
        </p:spPr>
        <p:txBody>
          <a:bodyPr wrap="square" rtlCol="0">
            <a:spAutoFit/>
          </a:bodyPr>
          <a:lstStyle/>
          <a:p>
            <a:r>
              <a:rPr lang="en-US" dirty="0">
                <a:solidFill>
                  <a:schemeClr val="bg1"/>
                </a:solidFill>
              </a:rPr>
              <a:t>Tools like Microsoft SQL Server Studio, and the </a:t>
            </a:r>
            <a:r>
              <a:rPr lang="en-US" dirty="0" err="1">
                <a:solidFill>
                  <a:schemeClr val="bg1"/>
                </a:solidFill>
              </a:rPr>
              <a:t>mssql</a:t>
            </a:r>
            <a:r>
              <a:rPr lang="en-US" dirty="0">
                <a:solidFill>
                  <a:schemeClr val="bg1"/>
                </a:solidFill>
              </a:rPr>
              <a:t> </a:t>
            </a:r>
            <a:r>
              <a:rPr lang="en-US" dirty="0" err="1">
                <a:solidFill>
                  <a:schemeClr val="bg1"/>
                </a:solidFill>
              </a:rPr>
              <a:t>vscode</a:t>
            </a:r>
            <a:r>
              <a:rPr lang="en-US" dirty="0">
                <a:solidFill>
                  <a:schemeClr val="bg1"/>
                </a:solidFill>
              </a:rPr>
              <a:t> extension can be used to help manage our database.</a:t>
            </a:r>
          </a:p>
        </p:txBody>
      </p:sp>
    </p:spTree>
    <p:extLst>
      <p:ext uri="{BB962C8B-B14F-4D97-AF65-F5344CB8AC3E}">
        <p14:creationId xmlns:p14="http://schemas.microsoft.com/office/powerpoint/2010/main" val="3747320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0547C-6A9E-EB56-6397-2DBDCBBB16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076FF4-85E0-5DA2-5B11-E45F9DF3AC85}"/>
              </a:ext>
            </a:extLst>
          </p:cNvPr>
          <p:cNvSpPr>
            <a:spLocks noGrp="1"/>
          </p:cNvSpPr>
          <p:nvPr>
            <p:ph type="title"/>
          </p:nvPr>
        </p:nvSpPr>
        <p:spPr/>
        <p:txBody>
          <a:bodyPr/>
          <a:lstStyle/>
          <a:p>
            <a:r>
              <a:rPr lang="en-US" dirty="0"/>
              <a:t>SQL Starting Commands</a:t>
            </a:r>
          </a:p>
        </p:txBody>
      </p:sp>
      <p:cxnSp>
        <p:nvCxnSpPr>
          <p:cNvPr id="5" name="Straight Arrow Connector 4">
            <a:extLst>
              <a:ext uri="{FF2B5EF4-FFF2-40B4-BE49-F238E27FC236}">
                <a16:creationId xmlns:a16="http://schemas.microsoft.com/office/drawing/2014/main" id="{5B9AB1ED-3E13-D8A3-CF73-F7063C627A79}"/>
              </a:ext>
            </a:extLst>
          </p:cNvPr>
          <p:cNvCxnSpPr/>
          <p:nvPr/>
        </p:nvCxnSpPr>
        <p:spPr>
          <a:xfrm>
            <a:off x="7092000" y="1879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1A4A78-4F1D-E465-AF19-FA10A4987A23}"/>
              </a:ext>
            </a:extLst>
          </p:cNvPr>
          <p:cNvSpPr txBox="1"/>
          <p:nvPr/>
        </p:nvSpPr>
        <p:spPr>
          <a:xfrm>
            <a:off x="947894" y="1536181"/>
            <a:ext cx="5652279" cy="1384995"/>
          </a:xfrm>
          <a:prstGeom prst="rect">
            <a:avLst/>
          </a:prstGeom>
          <a:noFill/>
        </p:spPr>
        <p:txBody>
          <a:bodyPr wrap="square" rtlCol="0">
            <a:spAutoFit/>
          </a:bodyPr>
          <a:lstStyle/>
          <a:p>
            <a:r>
              <a:rPr lang="en-US" dirty="0">
                <a:solidFill>
                  <a:schemeClr val="bg1"/>
                </a:solidFill>
              </a:rPr>
              <a:t>CREATE DATABASE Project1;</a:t>
            </a:r>
          </a:p>
          <a:p>
            <a:endParaRPr lang="en-US" dirty="0">
              <a:solidFill>
                <a:schemeClr val="bg1"/>
              </a:solidFill>
            </a:endParaRPr>
          </a:p>
          <a:p>
            <a:r>
              <a:rPr lang="en-US" dirty="0">
                <a:solidFill>
                  <a:schemeClr val="bg1"/>
                </a:solidFill>
              </a:rPr>
              <a:t>USE Project1; </a:t>
            </a:r>
          </a:p>
          <a:p>
            <a:endParaRPr lang="en-US" dirty="0">
              <a:solidFill>
                <a:schemeClr val="bg1"/>
              </a:solidFill>
            </a:endParaRPr>
          </a:p>
          <a:p>
            <a:r>
              <a:rPr lang="en-US" dirty="0">
                <a:solidFill>
                  <a:schemeClr val="bg1"/>
                </a:solidFill>
              </a:rPr>
              <a:t>CREATE SCHEMA p1;</a:t>
            </a:r>
          </a:p>
          <a:p>
            <a:endParaRPr lang="en-US" dirty="0">
              <a:solidFill>
                <a:schemeClr val="bg1"/>
              </a:solidFill>
            </a:endParaRPr>
          </a:p>
        </p:txBody>
      </p:sp>
      <p:sp>
        <p:nvSpPr>
          <p:cNvPr id="10" name="Arrow: Right 9">
            <a:extLst>
              <a:ext uri="{FF2B5EF4-FFF2-40B4-BE49-F238E27FC236}">
                <a16:creationId xmlns:a16="http://schemas.microsoft.com/office/drawing/2014/main" id="{AC3E0CA3-B738-68BD-E246-51C1BAC9323A}"/>
              </a:ext>
            </a:extLst>
          </p:cNvPr>
          <p:cNvSpPr/>
          <p:nvPr/>
        </p:nvSpPr>
        <p:spPr>
          <a:xfrm flipH="1">
            <a:off x="3774033" y="1536181"/>
            <a:ext cx="403200" cy="2376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9A8876EC-3EF5-F104-803F-6FD1607283D2}"/>
              </a:ext>
            </a:extLst>
          </p:cNvPr>
          <p:cNvSpPr/>
          <p:nvPr/>
        </p:nvSpPr>
        <p:spPr>
          <a:xfrm flipH="1">
            <a:off x="3774033" y="1984235"/>
            <a:ext cx="403200" cy="2376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F434974-1170-39AB-84B6-61946593FBDA}"/>
              </a:ext>
            </a:extLst>
          </p:cNvPr>
          <p:cNvSpPr/>
          <p:nvPr/>
        </p:nvSpPr>
        <p:spPr>
          <a:xfrm flipH="1">
            <a:off x="3774033" y="2452950"/>
            <a:ext cx="403200" cy="23760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467F44-06A4-391C-E2CA-0967FC82E50D}"/>
              </a:ext>
            </a:extLst>
          </p:cNvPr>
          <p:cNvSpPr txBox="1"/>
          <p:nvPr/>
        </p:nvSpPr>
        <p:spPr>
          <a:xfrm>
            <a:off x="4177233" y="1510194"/>
            <a:ext cx="4562165" cy="307777"/>
          </a:xfrm>
          <a:prstGeom prst="rect">
            <a:avLst/>
          </a:prstGeom>
          <a:noFill/>
        </p:spPr>
        <p:txBody>
          <a:bodyPr wrap="square" rtlCol="0">
            <a:spAutoFit/>
          </a:bodyPr>
          <a:lstStyle/>
          <a:p>
            <a:r>
              <a:rPr lang="en-US" dirty="0">
                <a:solidFill>
                  <a:schemeClr val="bg1"/>
                </a:solidFill>
              </a:rPr>
              <a:t>A Database houses tables.</a:t>
            </a:r>
          </a:p>
        </p:txBody>
      </p:sp>
      <p:sp>
        <p:nvSpPr>
          <p:cNvPr id="14" name="TextBox 13">
            <a:extLst>
              <a:ext uri="{FF2B5EF4-FFF2-40B4-BE49-F238E27FC236}">
                <a16:creationId xmlns:a16="http://schemas.microsoft.com/office/drawing/2014/main" id="{7E622B09-04BB-E1A9-16A1-1B85157D49AC}"/>
              </a:ext>
            </a:extLst>
          </p:cNvPr>
          <p:cNvSpPr txBox="1"/>
          <p:nvPr/>
        </p:nvSpPr>
        <p:spPr>
          <a:xfrm>
            <a:off x="4177233" y="1955280"/>
            <a:ext cx="4317006" cy="307777"/>
          </a:xfrm>
          <a:prstGeom prst="rect">
            <a:avLst/>
          </a:prstGeom>
          <a:noFill/>
        </p:spPr>
        <p:txBody>
          <a:bodyPr wrap="square" rtlCol="0">
            <a:spAutoFit/>
          </a:bodyPr>
          <a:lstStyle/>
          <a:p>
            <a:r>
              <a:rPr lang="en-US" dirty="0">
                <a:solidFill>
                  <a:schemeClr val="bg1"/>
                </a:solidFill>
              </a:rPr>
              <a:t>Switch to a target database to issue commands.</a:t>
            </a:r>
          </a:p>
        </p:txBody>
      </p:sp>
      <p:sp>
        <p:nvSpPr>
          <p:cNvPr id="15" name="TextBox 14">
            <a:extLst>
              <a:ext uri="{FF2B5EF4-FFF2-40B4-BE49-F238E27FC236}">
                <a16:creationId xmlns:a16="http://schemas.microsoft.com/office/drawing/2014/main" id="{7A3294C6-A056-0F7A-711B-2BD0CE5F7FBD}"/>
              </a:ext>
            </a:extLst>
          </p:cNvPr>
          <p:cNvSpPr txBox="1"/>
          <p:nvPr/>
        </p:nvSpPr>
        <p:spPr>
          <a:xfrm>
            <a:off x="4177233" y="2364961"/>
            <a:ext cx="4317006" cy="2031325"/>
          </a:xfrm>
          <a:prstGeom prst="rect">
            <a:avLst/>
          </a:prstGeom>
          <a:noFill/>
        </p:spPr>
        <p:txBody>
          <a:bodyPr wrap="square" rtlCol="0">
            <a:spAutoFit/>
          </a:bodyPr>
          <a:lstStyle/>
          <a:p>
            <a:r>
              <a:rPr lang="en-US" dirty="0">
                <a:solidFill>
                  <a:schemeClr val="bg1"/>
                </a:solidFill>
              </a:rPr>
              <a:t>Creates a schema, which holds our tables and other configuration data which may be placed inside. This is a Microsoft SQL Server feature specifically and shouldn’t be confused with the broader term ‘database schema’. </a:t>
            </a:r>
          </a:p>
          <a:p>
            <a:endParaRPr lang="en-US" dirty="0">
              <a:solidFill>
                <a:schemeClr val="bg1"/>
              </a:solidFill>
            </a:endParaRPr>
          </a:p>
          <a:p>
            <a:r>
              <a:rPr lang="en-US" dirty="0">
                <a:solidFill>
                  <a:schemeClr val="bg1"/>
                </a:solidFill>
              </a:rPr>
              <a:t>A schema in Microsoft SQL Server may also have security rules applied. I.e. database users may have varying levels of access to tables &amp; queries.</a:t>
            </a:r>
          </a:p>
        </p:txBody>
      </p:sp>
    </p:spTree>
    <p:extLst>
      <p:ext uri="{BB962C8B-B14F-4D97-AF65-F5344CB8AC3E}">
        <p14:creationId xmlns:p14="http://schemas.microsoft.com/office/powerpoint/2010/main" val="3944813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F8506-803C-6E89-4DE5-6C07F703E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DDE880-343B-8D30-52F6-9EA623F486B6}"/>
              </a:ext>
            </a:extLst>
          </p:cNvPr>
          <p:cNvSpPr>
            <a:spLocks noGrp="1"/>
          </p:cNvSpPr>
          <p:nvPr>
            <p:ph type="title"/>
          </p:nvPr>
        </p:nvSpPr>
        <p:spPr/>
        <p:txBody>
          <a:bodyPr/>
          <a:lstStyle/>
          <a:p>
            <a:r>
              <a:rPr lang="en-US" dirty="0"/>
              <a:t>SQL Starting Commands</a:t>
            </a:r>
          </a:p>
        </p:txBody>
      </p:sp>
      <p:cxnSp>
        <p:nvCxnSpPr>
          <p:cNvPr id="5" name="Straight Arrow Connector 4">
            <a:extLst>
              <a:ext uri="{FF2B5EF4-FFF2-40B4-BE49-F238E27FC236}">
                <a16:creationId xmlns:a16="http://schemas.microsoft.com/office/drawing/2014/main" id="{71D66A9E-B40A-E766-2B35-10CC7387E49E}"/>
              </a:ext>
            </a:extLst>
          </p:cNvPr>
          <p:cNvCxnSpPr/>
          <p:nvPr/>
        </p:nvCxnSpPr>
        <p:spPr>
          <a:xfrm>
            <a:off x="7092000" y="187920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083BC3B-DB2F-1D43-09A3-B21D6C64A104}"/>
              </a:ext>
            </a:extLst>
          </p:cNvPr>
          <p:cNvSpPr txBox="1"/>
          <p:nvPr/>
        </p:nvSpPr>
        <p:spPr>
          <a:xfrm>
            <a:off x="3584468" y="919530"/>
            <a:ext cx="2185214" cy="307777"/>
          </a:xfrm>
          <a:prstGeom prst="rect">
            <a:avLst/>
          </a:prstGeom>
          <a:noFill/>
        </p:spPr>
        <p:txBody>
          <a:bodyPr wrap="none" rtlCol="0">
            <a:spAutoFit/>
          </a:bodyPr>
          <a:lstStyle/>
          <a:p>
            <a:r>
              <a:rPr lang="en-US" dirty="0">
                <a:solidFill>
                  <a:schemeClr val="bg1"/>
                </a:solidFill>
                <a:hlinkClick r:id="rId2"/>
              </a:rPr>
              <a:t>SQL Datatype Reference</a:t>
            </a:r>
            <a:endParaRPr lang="en-US" dirty="0">
              <a:solidFill>
                <a:schemeClr val="bg1"/>
              </a:solidFill>
            </a:endParaRPr>
          </a:p>
        </p:txBody>
      </p:sp>
      <p:sp>
        <p:nvSpPr>
          <p:cNvPr id="6" name="TextBox 5">
            <a:extLst>
              <a:ext uri="{FF2B5EF4-FFF2-40B4-BE49-F238E27FC236}">
                <a16:creationId xmlns:a16="http://schemas.microsoft.com/office/drawing/2014/main" id="{E2E40D34-ECB8-0B04-0AAE-12C4B9673CF3}"/>
              </a:ext>
            </a:extLst>
          </p:cNvPr>
          <p:cNvSpPr txBox="1"/>
          <p:nvPr/>
        </p:nvSpPr>
        <p:spPr>
          <a:xfrm>
            <a:off x="2999475" y="2986489"/>
            <a:ext cx="3355199" cy="1723549"/>
          </a:xfrm>
          <a:prstGeom prst="rect">
            <a:avLst/>
          </a:prstGeom>
          <a:noFill/>
        </p:spPr>
        <p:txBody>
          <a:bodyPr wrap="square" rtlCol="0">
            <a:spAutoFit/>
          </a:bodyPr>
          <a:lstStyle/>
          <a:p>
            <a:r>
              <a:rPr lang="en-US" sz="1600" dirty="0">
                <a:solidFill>
                  <a:schemeClr val="accent3"/>
                </a:solidFill>
              </a:rPr>
              <a:t>SQL Constraints </a:t>
            </a:r>
            <a:r>
              <a:rPr lang="en-US" sz="1600" dirty="0">
                <a:solidFill>
                  <a:schemeClr val="bg1"/>
                </a:solidFill>
              </a:rPr>
              <a:t>specify rules for data in a table. </a:t>
            </a:r>
          </a:p>
          <a:p>
            <a:endParaRPr lang="en-US" dirty="0">
              <a:solidFill>
                <a:schemeClr val="bg1"/>
              </a:solidFill>
            </a:endParaRPr>
          </a:p>
          <a:p>
            <a:r>
              <a:rPr lang="en-US" sz="1200" dirty="0">
                <a:solidFill>
                  <a:schemeClr val="accent3"/>
                </a:solidFill>
              </a:rPr>
              <a:t>PRIMARY KEY </a:t>
            </a:r>
            <a:r>
              <a:rPr lang="en-US" sz="1200" dirty="0">
                <a:solidFill>
                  <a:schemeClr val="bg1"/>
                </a:solidFill>
              </a:rPr>
              <a:t>= combo of ‘NOT NULL’ and ‘UNIQUE’. </a:t>
            </a:r>
          </a:p>
          <a:p>
            <a:endParaRPr lang="en-US" sz="1200" dirty="0">
              <a:solidFill>
                <a:schemeClr val="bg1"/>
              </a:solidFill>
            </a:endParaRPr>
          </a:p>
          <a:p>
            <a:r>
              <a:rPr lang="en-US" sz="1200" dirty="0">
                <a:solidFill>
                  <a:schemeClr val="accent3"/>
                </a:solidFill>
              </a:rPr>
              <a:t>IDENTITY</a:t>
            </a:r>
            <a:r>
              <a:rPr lang="en-US" sz="1200" dirty="0">
                <a:solidFill>
                  <a:schemeClr val="bg1"/>
                </a:solidFill>
              </a:rPr>
              <a:t> = Generates ids by incrementing numbers</a:t>
            </a:r>
          </a:p>
        </p:txBody>
      </p:sp>
      <p:pic>
        <p:nvPicPr>
          <p:cNvPr id="9" name="Picture 8">
            <a:extLst>
              <a:ext uri="{FF2B5EF4-FFF2-40B4-BE49-F238E27FC236}">
                <a16:creationId xmlns:a16="http://schemas.microsoft.com/office/drawing/2014/main" id="{FCB2F4E5-07DA-6ABA-EA91-9B72906AE025}"/>
              </a:ext>
            </a:extLst>
          </p:cNvPr>
          <p:cNvPicPr>
            <a:picLocks noChangeAspect="1"/>
          </p:cNvPicPr>
          <p:nvPr/>
        </p:nvPicPr>
        <p:blipFill>
          <a:blip r:embed="rId3"/>
          <a:stretch>
            <a:fillRect/>
          </a:stretch>
        </p:blipFill>
        <p:spPr>
          <a:xfrm>
            <a:off x="2166650" y="1349555"/>
            <a:ext cx="4829849" cy="1514686"/>
          </a:xfrm>
          <a:prstGeom prst="rect">
            <a:avLst/>
          </a:prstGeom>
        </p:spPr>
      </p:pic>
    </p:spTree>
    <p:extLst>
      <p:ext uri="{BB962C8B-B14F-4D97-AF65-F5344CB8AC3E}">
        <p14:creationId xmlns:p14="http://schemas.microsoft.com/office/powerpoint/2010/main" val="2990259582"/>
      </p:ext>
    </p:extLst>
  </p:cSld>
  <p:clrMapOvr>
    <a:masterClrMapping/>
  </p:clrMapOvr>
</p:sld>
</file>

<file path=ppt/theme/theme1.xml><?xml version="1.0" encoding="utf-8"?>
<a:theme xmlns:a="http://schemas.openxmlformats.org/drawingml/2006/main" name="Creative Sales Strategy by Slidesgo">
  <a:themeElements>
    <a:clrScheme name="Simple Light">
      <a:dk1>
        <a:srgbClr val="EEEEEE"/>
      </a:dk1>
      <a:lt1>
        <a:srgbClr val="FFFFFF"/>
      </a:lt1>
      <a:dk2>
        <a:srgbClr val="216755"/>
      </a:dk2>
      <a:lt2>
        <a:srgbClr val="2F9C80"/>
      </a:lt2>
      <a:accent1>
        <a:srgbClr val="594C6F"/>
      </a:accent1>
      <a:accent2>
        <a:srgbClr val="2FC09B"/>
      </a:accent2>
      <a:accent3>
        <a:srgbClr val="FF8B7B"/>
      </a:accent3>
      <a:accent4>
        <a:srgbClr val="B7B7B7"/>
      </a:accent4>
      <a:accent5>
        <a:srgbClr val="7BD9C1"/>
      </a:accent5>
      <a:accent6>
        <a:srgbClr val="C3FFF0"/>
      </a:accent6>
      <a:hlink>
        <a:srgbClr val="FFFE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48287</TotalTime>
  <Words>3681</Words>
  <Application>Microsoft Office PowerPoint</Application>
  <PresentationFormat>On-screen Show (16:9)</PresentationFormat>
  <Paragraphs>493</Paragraphs>
  <Slides>65</Slides>
  <Notes>38</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Hammersmith One</vt:lpstr>
      <vt:lpstr>Cascadia Mono</vt:lpstr>
      <vt:lpstr>Arial</vt:lpstr>
      <vt:lpstr>Source Sans Pro</vt:lpstr>
      <vt:lpstr>Consolas</vt:lpstr>
      <vt:lpstr>Wingdings</vt:lpstr>
      <vt:lpstr>Creative Sales Strategy by Slidesgo</vt:lpstr>
      <vt:lpstr>SQL</vt:lpstr>
      <vt:lpstr>Agenda</vt:lpstr>
      <vt:lpstr>What is a Database?</vt:lpstr>
      <vt:lpstr>Types of Databases</vt:lpstr>
      <vt:lpstr>SQL Evironment Setup</vt:lpstr>
      <vt:lpstr>Database Setup for Development</vt:lpstr>
      <vt:lpstr>Database Setup for Development</vt:lpstr>
      <vt:lpstr>SQL Starting Commands</vt:lpstr>
      <vt:lpstr>SQL Starting Commands</vt:lpstr>
      <vt:lpstr>SQL Challenge 1</vt:lpstr>
      <vt:lpstr>SQL Constraints</vt:lpstr>
      <vt:lpstr>SQL Sublanguages</vt:lpstr>
      <vt:lpstr>Database Design</vt:lpstr>
      <vt:lpstr>What is a Database Schema?</vt:lpstr>
      <vt:lpstr>Three-Schema Approach</vt:lpstr>
      <vt:lpstr>ERD vs UML</vt:lpstr>
      <vt:lpstr>External Level to Conceptual Level </vt:lpstr>
      <vt:lpstr>Entity Relationship Diagram</vt:lpstr>
      <vt:lpstr>Entity Relationship Diagram</vt:lpstr>
      <vt:lpstr>Complex Attributes</vt:lpstr>
      <vt:lpstr>Relationships</vt:lpstr>
      <vt:lpstr>Relationships</vt:lpstr>
      <vt:lpstr>Constraints on Binary Relationships</vt:lpstr>
      <vt:lpstr>Attributes of Relationship Types</vt:lpstr>
      <vt:lpstr>Database Normalization</vt:lpstr>
      <vt:lpstr>What is normalization &amp; 1rst Normal Form </vt:lpstr>
      <vt:lpstr>2nd Normal Form</vt:lpstr>
      <vt:lpstr>3rd Normal Form</vt:lpstr>
      <vt:lpstr>Data Mapping Algorithm</vt:lpstr>
      <vt:lpstr>Data Mapping Algorithm</vt:lpstr>
      <vt:lpstr>Data Mapping Algorithm</vt:lpstr>
      <vt:lpstr>Data Mapping Algorithm</vt:lpstr>
      <vt:lpstr>Data Mapping Algorithm</vt:lpstr>
      <vt:lpstr>We don’t always want normalization</vt:lpstr>
      <vt:lpstr>Common OLAP Schema Patterns</vt:lpstr>
      <vt:lpstr>Common OLAP Schema Patterns</vt:lpstr>
      <vt:lpstr>Common OLAP Schema Patterns</vt:lpstr>
      <vt:lpstr>Chinook DB</vt:lpstr>
      <vt:lpstr>POSTGRESQL</vt:lpstr>
      <vt:lpstr>POSTGRESQL UUID Support</vt:lpstr>
      <vt:lpstr>Aggregate Functions</vt:lpstr>
      <vt:lpstr>Scalar Functions</vt:lpstr>
      <vt:lpstr>Functions</vt:lpstr>
      <vt:lpstr>Stored Procedures</vt:lpstr>
      <vt:lpstr>Stored Procedures</vt:lpstr>
      <vt:lpstr>Joins</vt:lpstr>
      <vt:lpstr>Inner Joins</vt:lpstr>
      <vt:lpstr>Cross Join</vt:lpstr>
      <vt:lpstr>Left Joins / Right Joins</vt:lpstr>
      <vt:lpstr>Full Outer Join</vt:lpstr>
      <vt:lpstr>Subqueries</vt:lpstr>
      <vt:lpstr>Indexing</vt:lpstr>
      <vt:lpstr>PowerPoint Presentation</vt:lpstr>
      <vt:lpstr>EF setup with SQL Server</vt:lpstr>
      <vt:lpstr>EF setup with SQL Server</vt:lpstr>
      <vt:lpstr>SQL Misc</vt:lpstr>
      <vt:lpstr>SQL Misc</vt:lpstr>
      <vt:lpstr>SQL Misc</vt:lpstr>
      <vt:lpstr>REST</vt:lpstr>
      <vt:lpstr>ASP.NET Week 3 Stuff</vt:lpstr>
      <vt:lpstr>ASP.NET Week 3 Stuff</vt:lpstr>
      <vt:lpstr>Multi-Tenant Architecture</vt:lpstr>
      <vt:lpstr>MVC</vt:lpstr>
      <vt:lpstr>MVC</vt:lpstr>
      <vt:lpstr>No-Code vs Pro-Code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Ethan Wilson</cp:lastModifiedBy>
  <cp:revision>18</cp:revision>
  <dcterms:modified xsi:type="dcterms:W3CDTF">2026-02-10T00:25:31Z</dcterms:modified>
</cp:coreProperties>
</file>